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3" r:id="rId3"/>
    <p:sldId id="290" r:id="rId4"/>
    <p:sldId id="302" r:id="rId5"/>
    <p:sldId id="303" r:id="rId6"/>
    <p:sldId id="308" r:id="rId7"/>
    <p:sldId id="310" r:id="rId8"/>
    <p:sldId id="311" r:id="rId9"/>
    <p:sldId id="262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651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131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908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954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664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22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312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537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715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915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401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4E5B7-B1F5-4CC7-AECA-B92CFAB763F6}" type="datetimeFigureOut">
              <a:rPr lang="nb-NO" smtClean="0"/>
              <a:t>17.10.2019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923A8-5617-495A-8F09-B05E4CBDD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21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88540" y="4077729"/>
            <a:ext cx="10387914" cy="1232557"/>
          </a:xfrm>
        </p:spPr>
        <p:txBody>
          <a:bodyPr>
            <a:normAutofit fontScale="90000"/>
          </a:bodyPr>
          <a:lstStyle/>
          <a:p>
            <a:r>
              <a:rPr lang="nb-NO" sz="4800" dirty="0"/>
              <a:t>Status - Byvekstavtale - Kristiansandsregionen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10497" y="5392080"/>
            <a:ext cx="9144000" cy="500533"/>
          </a:xfrm>
        </p:spPr>
        <p:txBody>
          <a:bodyPr>
            <a:noAutofit/>
          </a:bodyPr>
          <a:lstStyle/>
          <a:p>
            <a:r>
              <a:rPr lang="nb-NO" sz="2000" dirty="0"/>
              <a:t>17.10.2019</a:t>
            </a:r>
          </a:p>
          <a:p>
            <a:r>
              <a:rPr lang="nb-NO" sz="2000" dirty="0"/>
              <a:t>Trondheim</a:t>
            </a:r>
          </a:p>
        </p:txBody>
      </p:sp>
      <p:sp>
        <p:nvSpPr>
          <p:cNvPr id="5" name="Rektangel 4"/>
          <p:cNvSpPr/>
          <p:nvPr/>
        </p:nvSpPr>
        <p:spPr>
          <a:xfrm>
            <a:off x="0" y="6482248"/>
            <a:ext cx="12192000" cy="383059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179512" y="6482248"/>
            <a:ext cx="8718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accent3">
                    <a:lumMod val="50000"/>
                  </a:schemeClr>
                </a:solidFill>
              </a:rPr>
              <a:t>BYVEKSTAVTALE 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</a:rPr>
              <a:t>KRISTIANSANDSREGIONEN </a:t>
            </a:r>
            <a:endParaRPr lang="nb-NO" sz="1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Bilde 6" descr="C:\Users\jod\AppData\Local\Microsoft\Windows\Temporary Internet Files\Content.IE5\2HWBOU2E\2015.10.05 Bymiljøavtalen - Foto 2 - Merkes, Illustrasjonsfoto, Anders Martinsen Fotografer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292"/>
          <a:stretch/>
        </p:blipFill>
        <p:spPr bwMode="auto">
          <a:xfrm>
            <a:off x="0" y="0"/>
            <a:ext cx="12192000" cy="43919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9705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3159370" y="44651"/>
            <a:ext cx="5527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/>
              <a:t>Kristiansandsregionen</a:t>
            </a:r>
            <a:endParaRPr lang="nb-NO" sz="2800" dirty="0"/>
          </a:p>
        </p:txBody>
      </p:sp>
      <p:pic>
        <p:nvPicPr>
          <p:cNvPr id="5" name="Picture 2" descr="\\adm.vaf.no\home\admnett\jod.ADM\Desktop\kart-knp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2" b="11074"/>
          <a:stretch/>
        </p:blipFill>
        <p:spPr bwMode="auto">
          <a:xfrm>
            <a:off x="5234286" y="1430477"/>
            <a:ext cx="6324971" cy="485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lipse 5"/>
          <p:cNvSpPr/>
          <p:nvPr/>
        </p:nvSpPr>
        <p:spPr>
          <a:xfrm>
            <a:off x="7978479" y="5149515"/>
            <a:ext cx="636132" cy="327248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Bildeforklaring med linje 1 6"/>
          <p:cNvSpPr/>
          <p:nvPr/>
        </p:nvSpPr>
        <p:spPr>
          <a:xfrm>
            <a:off x="9431487" y="5685129"/>
            <a:ext cx="1368152" cy="288032"/>
          </a:xfrm>
          <a:prstGeom prst="borderCallout1">
            <a:avLst>
              <a:gd name="adj1" fmla="val 57878"/>
              <a:gd name="adj2" fmla="val 1627"/>
              <a:gd name="adj3" fmla="val -107146"/>
              <a:gd name="adj4" fmla="val -63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«Byområde»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71777" y="2635483"/>
            <a:ext cx="51625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Syv kommuner utgjør avtaleområdet.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«Byområdet» utgjør bare en liten del av avtaleområdet.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Etablert Areal- og Transportplansamarbeid og en felles ATP plan fra 2011.</a:t>
            </a:r>
          </a:p>
          <a:p>
            <a:endParaRPr lang="nb-NO" sz="2400" dirty="0"/>
          </a:p>
        </p:txBody>
      </p:sp>
      <p:sp>
        <p:nvSpPr>
          <p:cNvPr id="8" name="Rektangel 7"/>
          <p:cNvSpPr/>
          <p:nvPr/>
        </p:nvSpPr>
        <p:spPr>
          <a:xfrm>
            <a:off x="0" y="6482248"/>
            <a:ext cx="12192000" cy="383059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179512" y="6482248"/>
            <a:ext cx="8718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accent3">
                    <a:lumMod val="50000"/>
                  </a:schemeClr>
                </a:solidFill>
              </a:rPr>
              <a:t>BYVEKSTAVTALE 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</a:rPr>
              <a:t>KRISTIANSANDSREGIONEN </a:t>
            </a:r>
            <a:endParaRPr lang="nb-NO" sz="1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8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48369" y="338612"/>
            <a:ext cx="3495261" cy="1325563"/>
          </a:xfrm>
        </p:spPr>
        <p:txBody>
          <a:bodyPr/>
          <a:lstStyle/>
          <a:p>
            <a:r>
              <a:rPr lang="nb-NO" dirty="0"/>
              <a:t>Organisering</a:t>
            </a:r>
          </a:p>
        </p:txBody>
      </p:sp>
      <p:sp>
        <p:nvSpPr>
          <p:cNvPr id="4" name="Rektangel 3"/>
          <p:cNvSpPr/>
          <p:nvPr/>
        </p:nvSpPr>
        <p:spPr>
          <a:xfrm>
            <a:off x="0" y="6482248"/>
            <a:ext cx="12192000" cy="383059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179512" y="6482248"/>
            <a:ext cx="8718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accent3">
                    <a:lumMod val="50000"/>
                  </a:schemeClr>
                </a:solidFill>
              </a:rPr>
              <a:t>BYVEKSTAVTALE 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</a:rPr>
              <a:t>KRISTIANSANDSREGIONEN </a:t>
            </a:r>
            <a:endParaRPr lang="nb-NO" sz="1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866495" y="1627436"/>
            <a:ext cx="4005470" cy="655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/>
              <a:t>Styringsgruppe</a:t>
            </a:r>
          </a:p>
        </p:txBody>
      </p:sp>
      <p:sp>
        <p:nvSpPr>
          <p:cNvPr id="7" name="Rektangel 6"/>
          <p:cNvSpPr/>
          <p:nvPr/>
        </p:nvSpPr>
        <p:spPr>
          <a:xfrm>
            <a:off x="851303" y="2554661"/>
            <a:ext cx="3687417" cy="67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/>
              <a:t>ATP utvalget</a:t>
            </a:r>
          </a:p>
          <a:p>
            <a:pPr algn="ctr"/>
            <a:r>
              <a:rPr lang="nb-NO" sz="1400" dirty="0"/>
              <a:t>Rådgivende organ</a:t>
            </a:r>
          </a:p>
        </p:txBody>
      </p:sp>
      <p:sp>
        <p:nvSpPr>
          <p:cNvPr id="8" name="Rektangel 7"/>
          <p:cNvSpPr/>
          <p:nvPr/>
        </p:nvSpPr>
        <p:spPr>
          <a:xfrm>
            <a:off x="4353252" y="3730866"/>
            <a:ext cx="3031957" cy="593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Prosjektledelse</a:t>
            </a:r>
          </a:p>
        </p:txBody>
      </p:sp>
      <p:sp>
        <p:nvSpPr>
          <p:cNvPr id="9" name="Rektangel 8"/>
          <p:cNvSpPr/>
          <p:nvPr/>
        </p:nvSpPr>
        <p:spPr>
          <a:xfrm>
            <a:off x="4353252" y="4765430"/>
            <a:ext cx="3031957" cy="6049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Sekretariat</a:t>
            </a:r>
          </a:p>
        </p:txBody>
      </p:sp>
      <p:sp>
        <p:nvSpPr>
          <p:cNvPr id="10" name="Rektangel 9"/>
          <p:cNvSpPr/>
          <p:nvPr/>
        </p:nvSpPr>
        <p:spPr>
          <a:xfrm>
            <a:off x="2141622" y="5571240"/>
            <a:ext cx="1909010" cy="336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Arbeidsgruppe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850106" y="5698339"/>
            <a:ext cx="1909010" cy="336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Arbeidsgruppe</a:t>
            </a:r>
          </a:p>
        </p:txBody>
      </p:sp>
      <p:sp>
        <p:nvSpPr>
          <p:cNvPr id="12" name="Rektangel 11"/>
          <p:cNvSpPr/>
          <p:nvPr/>
        </p:nvSpPr>
        <p:spPr>
          <a:xfrm>
            <a:off x="5558589" y="5817417"/>
            <a:ext cx="1909010" cy="336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Arbeidsgruppe</a:t>
            </a:r>
          </a:p>
        </p:txBody>
      </p:sp>
      <p:sp>
        <p:nvSpPr>
          <p:cNvPr id="13" name="Rektangel 12"/>
          <p:cNvSpPr/>
          <p:nvPr/>
        </p:nvSpPr>
        <p:spPr>
          <a:xfrm>
            <a:off x="7267073" y="5925082"/>
            <a:ext cx="1909010" cy="336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Arbeidsgruppe</a:t>
            </a:r>
          </a:p>
        </p:txBody>
      </p:sp>
      <p:cxnSp>
        <p:nvCxnSpPr>
          <p:cNvPr id="15" name="Rett linje 14"/>
          <p:cNvCxnSpPr/>
          <p:nvPr/>
        </p:nvCxnSpPr>
        <p:spPr>
          <a:xfrm flipV="1">
            <a:off x="497305" y="3396937"/>
            <a:ext cx="10743852" cy="28052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Sylinder 16"/>
          <p:cNvSpPr txBox="1"/>
          <p:nvPr/>
        </p:nvSpPr>
        <p:spPr>
          <a:xfrm>
            <a:off x="8726557" y="2656111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/>
              <a:t>Politikk</a:t>
            </a:r>
          </a:p>
        </p:txBody>
      </p:sp>
      <p:sp>
        <p:nvSpPr>
          <p:cNvPr id="18" name="TekstSylinder 17"/>
          <p:cNvSpPr txBox="1"/>
          <p:nvPr/>
        </p:nvSpPr>
        <p:spPr>
          <a:xfrm>
            <a:off x="8726557" y="3740483"/>
            <a:ext cx="1878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/>
              <a:t>Administrasjon</a:t>
            </a:r>
          </a:p>
        </p:txBody>
      </p:sp>
      <p:cxnSp>
        <p:nvCxnSpPr>
          <p:cNvPr id="20" name="Rett linje 19"/>
          <p:cNvCxnSpPr>
            <a:stCxn id="6" idx="2"/>
            <a:endCxn id="8" idx="0"/>
          </p:cNvCxnSpPr>
          <p:nvPr/>
        </p:nvCxnSpPr>
        <p:spPr>
          <a:xfrm>
            <a:off x="5869230" y="2283419"/>
            <a:ext cx="1" cy="14474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>
            <a:stCxn id="8" idx="2"/>
            <a:endCxn id="9" idx="0"/>
          </p:cNvCxnSpPr>
          <p:nvPr/>
        </p:nvCxnSpPr>
        <p:spPr>
          <a:xfrm>
            <a:off x="5869231" y="4324424"/>
            <a:ext cx="0" cy="44100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pilkobling 28"/>
          <p:cNvCxnSpPr>
            <a:stCxn id="9" idx="2"/>
          </p:cNvCxnSpPr>
          <p:nvPr/>
        </p:nvCxnSpPr>
        <p:spPr>
          <a:xfrm flipH="1">
            <a:off x="5869230" y="5370392"/>
            <a:ext cx="1" cy="32794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>
            <a:stCxn id="7" idx="3"/>
          </p:cNvCxnSpPr>
          <p:nvPr/>
        </p:nvCxnSpPr>
        <p:spPr>
          <a:xfrm flipV="1">
            <a:off x="4538720" y="2882348"/>
            <a:ext cx="1330510" cy="1050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86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48369" y="338612"/>
            <a:ext cx="3495261" cy="1325563"/>
          </a:xfrm>
        </p:spPr>
        <p:txBody>
          <a:bodyPr/>
          <a:lstStyle/>
          <a:p>
            <a:r>
              <a:rPr lang="nb-NO" dirty="0"/>
              <a:t>Organisering</a:t>
            </a:r>
          </a:p>
        </p:txBody>
      </p:sp>
      <p:sp>
        <p:nvSpPr>
          <p:cNvPr id="4" name="Rektangel 3"/>
          <p:cNvSpPr/>
          <p:nvPr/>
        </p:nvSpPr>
        <p:spPr>
          <a:xfrm>
            <a:off x="0" y="6482248"/>
            <a:ext cx="12192000" cy="383059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179512" y="6482248"/>
            <a:ext cx="8718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accent3">
                    <a:lumMod val="50000"/>
                  </a:schemeClr>
                </a:solidFill>
              </a:rPr>
              <a:t>BYVEKSTAVTALE 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</a:rPr>
              <a:t>KRISTIANSANDSREGIONEN </a:t>
            </a:r>
            <a:endParaRPr lang="nb-NO" sz="1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866495" y="1627436"/>
            <a:ext cx="4005470" cy="655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/>
              <a:t>Styringsgruppe</a:t>
            </a:r>
          </a:p>
        </p:txBody>
      </p:sp>
      <p:sp>
        <p:nvSpPr>
          <p:cNvPr id="7" name="Rektangel 6"/>
          <p:cNvSpPr/>
          <p:nvPr/>
        </p:nvSpPr>
        <p:spPr>
          <a:xfrm>
            <a:off x="851303" y="2554661"/>
            <a:ext cx="3687417" cy="67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/>
              <a:t>ATP utvalget</a:t>
            </a:r>
          </a:p>
          <a:p>
            <a:pPr algn="ctr"/>
            <a:r>
              <a:rPr lang="nb-NO" sz="1400" dirty="0"/>
              <a:t>Rådgivende organ</a:t>
            </a:r>
          </a:p>
        </p:txBody>
      </p:sp>
      <p:cxnSp>
        <p:nvCxnSpPr>
          <p:cNvPr id="14" name="Rett pilkobling 13"/>
          <p:cNvCxnSpPr/>
          <p:nvPr/>
        </p:nvCxnSpPr>
        <p:spPr>
          <a:xfrm>
            <a:off x="8020878" y="1948070"/>
            <a:ext cx="75537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8897927" y="1627436"/>
            <a:ext cx="3068785" cy="2355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Ordfører i Kristiansand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SVV Vegdirektoratet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Fylkesordfører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ATP representant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Jernbanedirektoratet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Fylkesmannen (observatør)</a:t>
            </a:r>
          </a:p>
        </p:txBody>
      </p:sp>
      <p:cxnSp>
        <p:nvCxnSpPr>
          <p:cNvPr id="24" name="Rett pilkobling 23"/>
          <p:cNvCxnSpPr/>
          <p:nvPr/>
        </p:nvCxnSpPr>
        <p:spPr>
          <a:xfrm>
            <a:off x="2689891" y="3320401"/>
            <a:ext cx="5120" cy="66260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/>
          <p:cNvSpPr/>
          <p:nvPr/>
        </p:nvSpPr>
        <p:spPr>
          <a:xfrm>
            <a:off x="270936" y="4072366"/>
            <a:ext cx="5781994" cy="9170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Ordførere i ATP området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Valgte politiske representanter </a:t>
            </a:r>
          </a:p>
        </p:txBody>
      </p:sp>
    </p:spTree>
    <p:extLst>
      <p:ext uri="{BB962C8B-B14F-4D97-AF65-F5344CB8AC3E}">
        <p14:creationId xmlns:p14="http://schemas.microsoft.com/office/powerpoint/2010/main" val="158221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48369" y="338612"/>
            <a:ext cx="3495261" cy="1325563"/>
          </a:xfrm>
        </p:spPr>
        <p:txBody>
          <a:bodyPr/>
          <a:lstStyle/>
          <a:p>
            <a:r>
              <a:rPr lang="nb-NO" dirty="0"/>
              <a:t>Organisering</a:t>
            </a:r>
          </a:p>
        </p:txBody>
      </p:sp>
      <p:sp>
        <p:nvSpPr>
          <p:cNvPr id="4" name="Rektangel 3"/>
          <p:cNvSpPr/>
          <p:nvPr/>
        </p:nvSpPr>
        <p:spPr>
          <a:xfrm>
            <a:off x="0" y="6482248"/>
            <a:ext cx="12192000" cy="383059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179512" y="6482248"/>
            <a:ext cx="8718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accent3">
                    <a:lumMod val="50000"/>
                  </a:schemeClr>
                </a:solidFill>
              </a:rPr>
              <a:t>BYVEKSTAVTALE 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</a:rPr>
              <a:t>KRISTIANSANDSREGIONEN </a:t>
            </a:r>
            <a:endParaRPr lang="nb-NO" sz="1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4353252" y="3730866"/>
            <a:ext cx="3031957" cy="593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Prosjektledelse</a:t>
            </a:r>
          </a:p>
        </p:txBody>
      </p:sp>
      <p:sp>
        <p:nvSpPr>
          <p:cNvPr id="9" name="Rektangel 8"/>
          <p:cNvSpPr/>
          <p:nvPr/>
        </p:nvSpPr>
        <p:spPr>
          <a:xfrm>
            <a:off x="4353252" y="4765430"/>
            <a:ext cx="3031957" cy="6049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Sekretariat</a:t>
            </a:r>
          </a:p>
        </p:txBody>
      </p:sp>
      <p:sp>
        <p:nvSpPr>
          <p:cNvPr id="10" name="Rektangel 9"/>
          <p:cNvSpPr/>
          <p:nvPr/>
        </p:nvSpPr>
        <p:spPr>
          <a:xfrm>
            <a:off x="2141622" y="5571240"/>
            <a:ext cx="1909010" cy="336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Arbeidsgruppe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850106" y="5698339"/>
            <a:ext cx="1909010" cy="336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Arbeidsgruppe</a:t>
            </a:r>
          </a:p>
        </p:txBody>
      </p:sp>
      <p:sp>
        <p:nvSpPr>
          <p:cNvPr id="12" name="Rektangel 11"/>
          <p:cNvSpPr/>
          <p:nvPr/>
        </p:nvSpPr>
        <p:spPr>
          <a:xfrm>
            <a:off x="5558589" y="5817417"/>
            <a:ext cx="1909010" cy="336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Arbeidsgruppe</a:t>
            </a:r>
          </a:p>
        </p:txBody>
      </p:sp>
      <p:sp>
        <p:nvSpPr>
          <p:cNvPr id="13" name="Rektangel 12"/>
          <p:cNvSpPr/>
          <p:nvPr/>
        </p:nvSpPr>
        <p:spPr>
          <a:xfrm>
            <a:off x="7267073" y="5925082"/>
            <a:ext cx="1909010" cy="336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Arbeidsgruppe</a:t>
            </a:r>
          </a:p>
        </p:txBody>
      </p:sp>
      <p:sp>
        <p:nvSpPr>
          <p:cNvPr id="14" name="Rektangel 13"/>
          <p:cNvSpPr/>
          <p:nvPr/>
        </p:nvSpPr>
        <p:spPr>
          <a:xfrm>
            <a:off x="545430" y="3514298"/>
            <a:ext cx="2767263" cy="1026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>
                <a:solidFill>
                  <a:schemeClr val="tx1"/>
                </a:solidFill>
              </a:rPr>
              <a:t>Rådmenn x2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>
                <a:solidFill>
                  <a:schemeClr val="tx1"/>
                </a:solidFill>
              </a:rPr>
              <a:t>Avdelingsdirektør SVV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>
                <a:solidFill>
                  <a:schemeClr val="tx1"/>
                </a:solidFill>
              </a:rPr>
              <a:t>Samferdselssjef FK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8390021" y="4419741"/>
            <a:ext cx="3497179" cy="12963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Sekretariatsleder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Vest Agder Fylkeskommune x2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Kristiansand kommune x2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tx1"/>
                </a:solidFill>
              </a:rPr>
              <a:t>Statens Vegvesen x3</a:t>
            </a:r>
          </a:p>
        </p:txBody>
      </p:sp>
      <p:cxnSp>
        <p:nvCxnSpPr>
          <p:cNvPr id="19" name="Rett pilkobling 18"/>
          <p:cNvCxnSpPr/>
          <p:nvPr/>
        </p:nvCxnSpPr>
        <p:spPr>
          <a:xfrm>
            <a:off x="7513676" y="5066865"/>
            <a:ext cx="65990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kobling 23"/>
          <p:cNvCxnSpPr/>
          <p:nvPr/>
        </p:nvCxnSpPr>
        <p:spPr>
          <a:xfrm flipH="1">
            <a:off x="3467709" y="4027645"/>
            <a:ext cx="74766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00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- Kristiansandsregionen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Bompengepakken til byvekstavtalen har vært på høring i regionen</a:t>
            </a:r>
          </a:p>
          <a:p>
            <a:pPr lvl="1"/>
            <a:r>
              <a:rPr lang="nb-NO" dirty="0"/>
              <a:t>Flere bomstasjoner</a:t>
            </a:r>
          </a:p>
          <a:p>
            <a:pPr lvl="1"/>
            <a:r>
              <a:rPr lang="nb-NO" dirty="0"/>
              <a:t>50% økning av satsene</a:t>
            </a:r>
          </a:p>
          <a:p>
            <a:pPr lvl="1"/>
            <a:r>
              <a:rPr lang="nb-NO" dirty="0"/>
              <a:t>Fortsatt rushtidsavgift</a:t>
            </a:r>
          </a:p>
          <a:p>
            <a:pPr lvl="1"/>
            <a:r>
              <a:rPr lang="nb-NO" dirty="0"/>
              <a:t>Miljødifferensierte satser</a:t>
            </a:r>
          </a:p>
          <a:p>
            <a:endParaRPr lang="nb-NO" dirty="0"/>
          </a:p>
          <a:p>
            <a:r>
              <a:rPr lang="nb-NO" dirty="0"/>
              <a:t>Forholdsvis rolig og tilsynelatende rimelig enighet</a:t>
            </a:r>
          </a:p>
          <a:p>
            <a:r>
              <a:rPr lang="nb-NO" dirty="0"/>
              <a:t>Så kom «bompengeopprøret»</a:t>
            </a:r>
          </a:p>
        </p:txBody>
      </p:sp>
      <p:sp>
        <p:nvSpPr>
          <p:cNvPr id="4" name="Rektangel 3"/>
          <p:cNvSpPr/>
          <p:nvPr/>
        </p:nvSpPr>
        <p:spPr>
          <a:xfrm>
            <a:off x="0" y="6482248"/>
            <a:ext cx="12192000" cy="383059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179512" y="6482248"/>
            <a:ext cx="8718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accent3">
                    <a:lumMod val="50000"/>
                  </a:schemeClr>
                </a:solidFill>
              </a:rPr>
              <a:t>BYVEKSTAVTALE 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</a:rPr>
              <a:t>KRISTIANSANDSREGIONEN </a:t>
            </a:r>
            <a:endParaRPr lang="nb-NO" sz="1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3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Virkning…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Stor usikkerhet blant politikerne</a:t>
            </a:r>
          </a:p>
          <a:p>
            <a:r>
              <a:rPr lang="nb-NO" dirty="0"/>
              <a:t>Voldsomt engasjement blant innbyggerne</a:t>
            </a:r>
          </a:p>
          <a:p>
            <a:r>
              <a:rPr lang="nb-NO" dirty="0"/>
              <a:t>Politiske samarbeidskonstellasjoner slår sprekker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Vedtak om å utsette saken inntil videre, og der er vi </a:t>
            </a:r>
            <a:r>
              <a:rPr lang="nb-NO" dirty="0" err="1"/>
              <a:t>pt</a:t>
            </a:r>
            <a:r>
              <a:rPr lang="nb-NO" dirty="0"/>
              <a:t>.  </a:t>
            </a:r>
          </a:p>
        </p:txBody>
      </p:sp>
      <p:sp>
        <p:nvSpPr>
          <p:cNvPr id="4" name="Pil ned 3"/>
          <p:cNvSpPr/>
          <p:nvPr/>
        </p:nvSpPr>
        <p:spPr>
          <a:xfrm>
            <a:off x="3616451" y="3641625"/>
            <a:ext cx="877330" cy="889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0" y="6482248"/>
            <a:ext cx="12192000" cy="383059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179512" y="6482248"/>
            <a:ext cx="8718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accent3">
                    <a:lumMod val="50000"/>
                  </a:schemeClr>
                </a:solidFill>
              </a:rPr>
              <a:t>BYVEKSTAVTALE 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</a:rPr>
              <a:t>KRISTIANSANDSREGIONEN </a:t>
            </a:r>
            <a:endParaRPr lang="nb-NO" sz="1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81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02041"/>
            <a:ext cx="10515600" cy="3874921"/>
          </a:xfrm>
        </p:spPr>
        <p:txBody>
          <a:bodyPr>
            <a:normAutofit/>
          </a:bodyPr>
          <a:lstStyle/>
          <a:p>
            <a:r>
              <a:rPr lang="nb-NO" dirty="0"/>
              <a:t>Det er fortsatt en politisk vilje til å få frem en byvekstavtale, men det betinger nok:</a:t>
            </a:r>
          </a:p>
          <a:p>
            <a:pPr lvl="1"/>
            <a:r>
              <a:rPr lang="nb-NO" dirty="0"/>
              <a:t>Politisk ønske om mer informasjon (politikerne ble nok tatt litt på senga i en opphetet situasjon). </a:t>
            </a:r>
          </a:p>
          <a:p>
            <a:pPr lvl="1"/>
            <a:r>
              <a:rPr lang="nb-NO" dirty="0"/>
              <a:t>Bedre innsalg av hva vi har fått gjort for bompenger og belønningsmidler.</a:t>
            </a:r>
          </a:p>
          <a:p>
            <a:pPr lvl="1"/>
            <a:r>
              <a:rPr lang="nb-NO" dirty="0"/>
              <a:t>Argumentasjon for hvorfor det er lurt med en byvekstavtale.</a:t>
            </a:r>
          </a:p>
          <a:p>
            <a:pPr lvl="1"/>
            <a:r>
              <a:rPr lang="nb-NO" dirty="0"/>
              <a:t>Argumentasjon for det grønne skiftet. </a:t>
            </a:r>
          </a:p>
        </p:txBody>
      </p:sp>
      <p:sp>
        <p:nvSpPr>
          <p:cNvPr id="5" name="Rektangel 4"/>
          <p:cNvSpPr/>
          <p:nvPr/>
        </p:nvSpPr>
        <p:spPr>
          <a:xfrm>
            <a:off x="0" y="6482248"/>
            <a:ext cx="12192000" cy="383059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179512" y="6482248"/>
            <a:ext cx="8718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accent3">
                    <a:lumMod val="50000"/>
                  </a:schemeClr>
                </a:solidFill>
              </a:rPr>
              <a:t>BYVEKSTAVTALE 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</a:rPr>
              <a:t>KRISTIANSANDSREGIONEN </a:t>
            </a:r>
            <a:endParaRPr lang="nb-NO" sz="1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60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432644" y="508000"/>
            <a:ext cx="7131908" cy="1325563"/>
          </a:xfrm>
        </p:spPr>
        <p:txBody>
          <a:bodyPr/>
          <a:lstStyle/>
          <a:p>
            <a:r>
              <a:rPr lang="nb-NO" dirty="0"/>
              <a:t>Takk for oppmerksomheten !</a:t>
            </a:r>
          </a:p>
        </p:txBody>
      </p:sp>
      <p:sp>
        <p:nvSpPr>
          <p:cNvPr id="4" name="Rektangel 3"/>
          <p:cNvSpPr/>
          <p:nvPr/>
        </p:nvSpPr>
        <p:spPr>
          <a:xfrm>
            <a:off x="0" y="6474941"/>
            <a:ext cx="12192000" cy="383059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179512" y="6482248"/>
            <a:ext cx="8718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chemeClr val="accent3">
                    <a:lumMod val="50000"/>
                  </a:schemeClr>
                </a:solidFill>
              </a:rPr>
              <a:t>BYVEKSTAVTALE 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</a:rPr>
              <a:t>KRISTIANSANDSREGIONEN </a:t>
            </a:r>
            <a:endParaRPr lang="nb-NO" sz="1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4ECAF01-D252-4D72-B4E3-1CD07DD059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84902" y="2194642"/>
            <a:ext cx="4117975" cy="341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5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254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Status - Byvekstavtale - Kristiansandsregionen</vt:lpstr>
      <vt:lpstr>PowerPoint-presentasjon</vt:lpstr>
      <vt:lpstr>Organisering</vt:lpstr>
      <vt:lpstr>Organisering</vt:lpstr>
      <vt:lpstr>Organisering</vt:lpstr>
      <vt:lpstr>Status - Kristiansandsregionen</vt:lpstr>
      <vt:lpstr>Virkning…</vt:lpstr>
      <vt:lpstr>Men…</vt:lpstr>
      <vt:lpstr>Takk for oppmerksomheten !</vt:lpstr>
    </vt:vector>
  </TitlesOfParts>
  <Company>Vest-Agder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Drivdal, Jo Viljam</dc:creator>
  <cp:lastModifiedBy>Samir Kolukcija</cp:lastModifiedBy>
  <cp:revision>74</cp:revision>
  <dcterms:created xsi:type="dcterms:W3CDTF">2018-10-10T07:21:01Z</dcterms:created>
  <dcterms:modified xsi:type="dcterms:W3CDTF">2019-10-17T06:48:23Z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fbf486-f09d-4a86-8810-b4add863c98a_Enabled">
    <vt:lpwstr>True</vt:lpwstr>
  </property>
  <property fmtid="{D5CDD505-2E9C-101B-9397-08002B2CF9AE}" pid="3" name="MSIP_Label_e5fbf486-f09d-4a86-8810-b4add863c98a_SiteId">
    <vt:lpwstr>38856954-ed55-49f7-8bdd-738ffbbfd390</vt:lpwstr>
  </property>
  <property fmtid="{D5CDD505-2E9C-101B-9397-08002B2CF9AE}" pid="4" name="MSIP_Label_e5fbf486-f09d-4a86-8810-b4add863c98a_Owner">
    <vt:lpwstr>samkol@vegvesen.no</vt:lpwstr>
  </property>
  <property fmtid="{D5CDD505-2E9C-101B-9397-08002B2CF9AE}" pid="5" name="MSIP_Label_e5fbf486-f09d-4a86-8810-b4add863c98a_SetDate">
    <vt:lpwstr>2019-10-17T06:47:23.2250755Z</vt:lpwstr>
  </property>
  <property fmtid="{D5CDD505-2E9C-101B-9397-08002B2CF9AE}" pid="6" name="MSIP_Label_e5fbf486-f09d-4a86-8810-b4add863c98a_Name">
    <vt:lpwstr>Public</vt:lpwstr>
  </property>
  <property fmtid="{D5CDD505-2E9C-101B-9397-08002B2CF9AE}" pid="7" name="MSIP_Label_e5fbf486-f09d-4a86-8810-b4add863c98a_Application">
    <vt:lpwstr>Microsoft Azure Information Protection</vt:lpwstr>
  </property>
  <property fmtid="{D5CDD505-2E9C-101B-9397-08002B2CF9AE}" pid="8" name="MSIP_Label_e5fbf486-f09d-4a86-8810-b4add863c98a_ActionId">
    <vt:lpwstr>f92e8ac1-b0d5-4e23-b937-94a675ac8eac</vt:lpwstr>
  </property>
  <property fmtid="{D5CDD505-2E9C-101B-9397-08002B2CF9AE}" pid="9" name="MSIP_Label_e5fbf486-f09d-4a86-8810-b4add863c98a_Extended_MSFT_Method">
    <vt:lpwstr>Manual</vt:lpwstr>
  </property>
  <property fmtid="{D5CDD505-2E9C-101B-9397-08002B2CF9AE}" pid="10" name="Sensitivity">
    <vt:lpwstr>Public</vt:lpwstr>
  </property>
</Properties>
</file>