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61" r:id="rId4"/>
    <p:sldId id="262" r:id="rId5"/>
    <p:sldId id="263" r:id="rId6"/>
  </p:sldIdLst>
  <p:sldSz cx="9144000" cy="6858000" type="screen4x3"/>
  <p:notesSz cx="6794500" cy="9906000"/>
  <p:custShowLst>
    <p:custShow name="Tilpasset fremvisning 1" id="0">
      <p:sldLst/>
    </p:custShow>
  </p:custShowLst>
  <p:defaultTextStyle>
    <a:defPPr>
      <a:defRPr lang="nn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CC66"/>
    <a:srgbClr val="4478B6"/>
    <a:srgbClr val="66FF99"/>
    <a:srgbClr val="78B832"/>
    <a:srgbClr val="FFFF99"/>
    <a:srgbClr val="4F81BD"/>
    <a:srgbClr val="FFFFCC"/>
    <a:srgbClr val="B33B9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4502" autoAdjust="0"/>
  </p:normalViewPr>
  <p:slideViewPr>
    <p:cSldViewPr snapToGrid="0">
      <p:cViewPr>
        <p:scale>
          <a:sx n="70" d="100"/>
          <a:sy n="70" d="100"/>
        </p:scale>
        <p:origin x="-2802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6EBA1DC-32F3-4555-9488-8EB701769FE7}" type="datetimeFigureOut">
              <a:rPr lang="nb-NO"/>
              <a:pPr>
                <a:defRPr/>
              </a:pPr>
              <a:t>15.08.2012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8624B0-662F-430A-BA8D-16BF6EE57D3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7F40884-746C-4C96-96B3-77A1DD4260B1}" type="datetimeFigureOut">
              <a:rPr lang="nb-NO"/>
              <a:pPr>
                <a:defRPr/>
              </a:pPr>
              <a:t>15.08.2012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B3F4558-A025-448C-BE50-DE06C9E871A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dirty="0" smtClean="0"/>
              <a:t>Velkommen til seminar om Elgeseter gate. Det er Miljøpakken som inviterer til dette seminaret på bakgrunn av de vedtakene som både Bystyret og Fylkestinget fattet i forbindelse</a:t>
            </a:r>
            <a:r>
              <a:rPr lang="nb-NO" baseline="0" dirty="0" smtClean="0"/>
              <a:t> med behandlingen av Miljøpakkens trinn 2. Vi har samlet viktige aktører her til et seminar med informasjonsutveksling og noe tid til debatt. Navnet … og jeg skal lede oss gjennom dagen som har et tettpakket program.</a:t>
            </a:r>
          </a:p>
          <a:p>
            <a:endParaRPr lang="nb-NO" baseline="0" dirty="0" smtClean="0"/>
          </a:p>
          <a:p>
            <a:r>
              <a:rPr lang="nb-NO" baseline="0" dirty="0" smtClean="0"/>
              <a:t>Men først litt om bakgrunnen for seminaret:</a:t>
            </a:r>
          </a:p>
          <a:p>
            <a:r>
              <a:rPr lang="nb-NO" baseline="0" dirty="0" smtClean="0"/>
              <a:t>Elgeseter gate har mange funksjoner:</a:t>
            </a:r>
          </a:p>
          <a:p>
            <a:pPr>
              <a:buFont typeface="Arial" pitchFamily="34" charset="0"/>
              <a:buChar char="•"/>
            </a:pPr>
            <a:r>
              <a:rPr lang="nb-NO" baseline="0" dirty="0" smtClean="0"/>
              <a:t> Den er en av byens viktigste boliggater – nesten like mange boliger her som i de største borettslagene våre</a:t>
            </a:r>
          </a:p>
          <a:p>
            <a:pPr>
              <a:buFont typeface="Arial" pitchFamily="34" charset="0"/>
              <a:buChar char="•"/>
            </a:pPr>
            <a:r>
              <a:rPr lang="nb-NO" baseline="0" dirty="0" smtClean="0"/>
              <a:t> Den ligger nært opp til, og betjener, flere av byens viktigste næringsbedrifter som bl.a. NTNU, </a:t>
            </a:r>
            <a:r>
              <a:rPr lang="nb-NO" baseline="0" dirty="0" err="1" smtClean="0"/>
              <a:t>Sintef</a:t>
            </a:r>
            <a:r>
              <a:rPr lang="nb-NO" baseline="0" dirty="0" smtClean="0"/>
              <a:t> og St. Olav</a:t>
            </a:r>
          </a:p>
          <a:p>
            <a:pPr>
              <a:buFont typeface="Arial" pitchFamily="34" charset="0"/>
              <a:buChar char="•"/>
            </a:pPr>
            <a:r>
              <a:rPr lang="nb-NO" baseline="0" dirty="0" smtClean="0"/>
              <a:t> Den er samtidig den viktigste innfartsåren til Midtbyen, spesielt for kollektivtrafikken </a:t>
            </a:r>
          </a:p>
          <a:p>
            <a:pPr>
              <a:buFont typeface="Arial" pitchFamily="34" charset="0"/>
              <a:buChar char="•"/>
            </a:pPr>
            <a:endParaRPr lang="nb-NO" baseline="0" dirty="0" smtClean="0"/>
          </a:p>
          <a:p>
            <a:pPr>
              <a:buFont typeface="Arial" pitchFamily="34" charset="0"/>
              <a:buNone/>
            </a:pPr>
            <a:r>
              <a:rPr lang="nb-NO" baseline="0" dirty="0" smtClean="0"/>
              <a:t>Det har vært arbeidet med planleggingen av Elgeseter gate i en mannsalder – minst. </a:t>
            </a:r>
          </a:p>
          <a:p>
            <a:pPr>
              <a:buFont typeface="Arial" pitchFamily="34" charset="0"/>
              <a:buNone/>
            </a:pPr>
            <a:r>
              <a:rPr lang="nb-NO" baseline="0" dirty="0" smtClean="0"/>
              <a:t>Mange løsninger er utredet, men vi har ingen konkrete planer - og ingen avlastningsstrategier for Elgeseter gate slik som for innfartsårene fra vest og øst.</a:t>
            </a:r>
          </a:p>
          <a:p>
            <a:pPr>
              <a:buFont typeface="Arial" pitchFamily="34" charset="0"/>
              <a:buNone/>
            </a:pPr>
            <a:endParaRPr lang="nb-NO" baseline="0" dirty="0" smtClean="0"/>
          </a:p>
          <a:p>
            <a:endParaRPr lang="nb-NO" dirty="0" smtClean="0"/>
          </a:p>
        </p:txBody>
      </p:sp>
      <p:sp>
        <p:nvSpPr>
          <p:cNvPr id="3482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3DB0F1-EC2B-4878-BF3C-9C93A2557B0D}" type="slidenum">
              <a:rPr lang="nb-NO" smtClean="0"/>
              <a:pPr/>
              <a:t>1</a:t>
            </a:fld>
            <a:endParaRPr lang="nb-N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I</a:t>
            </a:r>
            <a:r>
              <a:rPr lang="nb-NO" baseline="0" dirty="0" smtClean="0"/>
              <a:t> forbindelse med behandlingen av Miljøpakkens trinn 2 la både Bystyret og Fylkestinget en del konkrete føringer for utviklingen av Elgeseter gate.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OH foil:</a:t>
            </a:r>
          </a:p>
          <a:p>
            <a:endParaRPr lang="nb-NO" baseline="0" dirty="0" smtClean="0"/>
          </a:p>
          <a:p>
            <a:r>
              <a:rPr lang="nb-NO" baseline="0" dirty="0" smtClean="0"/>
              <a:t>Samtidig ble de økonomiske avsetningene til Elgeseter gate økt, og tiltakene framskyndet i tid. </a:t>
            </a:r>
          </a:p>
          <a:p>
            <a:r>
              <a:rPr lang="nb-NO" baseline="0" dirty="0" smtClean="0"/>
              <a:t>Rammen er 300 mill kr fra </a:t>
            </a:r>
            <a:r>
              <a:rPr lang="nb-NO" baseline="0" dirty="0" err="1" smtClean="0"/>
              <a:t>vegbudsjettet</a:t>
            </a:r>
            <a:r>
              <a:rPr lang="nb-NO" baseline="0" dirty="0" smtClean="0"/>
              <a:t> + midler fra kollektivrammen og mulige nye belønningsmidler.</a:t>
            </a:r>
          </a:p>
          <a:p>
            <a:r>
              <a:rPr lang="nb-NO" baseline="0" dirty="0" smtClean="0"/>
              <a:t>Midlene ble framskyndet slik at de kan disponeres med oppstart allerede i 2014.</a:t>
            </a:r>
          </a:p>
          <a:p>
            <a:r>
              <a:rPr lang="nb-NO" baseline="0" dirty="0" smtClean="0"/>
              <a:t>Det er ventet omlegging av ordningen med belønningstilskudd, og tiltakene i Elgeseter gate vil bli viktige med sikte på å få løst ut statlige midler til kollektivtrafikk i Trondheim – i konkurranse med tiltakene i andre byer -  som Oslo, Bergen og Stavanger.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F4558-A025-448C-BE50-DE06C9E871AD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Hensikten med denne samlingen er</a:t>
            </a:r>
            <a:r>
              <a:rPr lang="nb-NO" baseline="0" dirty="0" smtClean="0"/>
              <a:t> å gi en oversikt over:</a:t>
            </a:r>
          </a:p>
          <a:p>
            <a:r>
              <a:rPr lang="nb-NO" baseline="0" dirty="0" smtClean="0"/>
              <a:t>- de utfordringene og mulighetene en møter i planleggingen av Elgeseter gate </a:t>
            </a:r>
          </a:p>
          <a:p>
            <a:r>
              <a:rPr lang="nb-NO" baseline="0" dirty="0" smtClean="0"/>
              <a:t>- over forventningene til planarbeidet</a:t>
            </a:r>
          </a:p>
          <a:p>
            <a:r>
              <a:rPr lang="nb-NO" baseline="0" dirty="0" smtClean="0"/>
              <a:t>- og over ulike løsningsforslag.</a:t>
            </a:r>
          </a:p>
          <a:p>
            <a:r>
              <a:rPr lang="nb-NO" baseline="0" dirty="0" smtClean="0"/>
              <a:t>  </a:t>
            </a:r>
          </a:p>
          <a:p>
            <a:r>
              <a:rPr lang="nb-NO" baseline="0" dirty="0" smtClean="0"/>
              <a:t>Elgeseter gate er ikke bare et veganlegg, men nerven i utviklingen av sentral bydel – og som sådan av stor betydning for hele byen.</a:t>
            </a:r>
          </a:p>
          <a:p>
            <a:r>
              <a:rPr lang="nb-NO" baseline="0" dirty="0" smtClean="0"/>
              <a:t>Avslutningsvis åpner vi for noen refleksjoner og en liten debatt: Hva vil vi med gata på lang sikt og hvordan tar vi de første skrittene?</a:t>
            </a:r>
          </a:p>
          <a:p>
            <a:r>
              <a:rPr lang="nb-NO" baseline="0" dirty="0" smtClean="0"/>
              <a:t>Gjennom den formelle planprosessen (reguleringsplan) skal flere aktuelle muligheter belyses og vurderes. </a:t>
            </a:r>
          </a:p>
          <a:p>
            <a:r>
              <a:rPr lang="nb-NO" baseline="0" dirty="0" smtClean="0"/>
              <a:t>Her bys det en anledning til å komme med synspunkter og innspill til hvilke aktuelle løsningsvalg som det bør ses nærmere på i denne prosessen. </a:t>
            </a:r>
          </a:p>
          <a:p>
            <a:endParaRPr lang="nb-NO" baseline="0" dirty="0" smtClean="0"/>
          </a:p>
          <a:p>
            <a:endParaRPr lang="nb-NO" baseline="0" dirty="0" smtClean="0"/>
          </a:p>
          <a:p>
            <a:r>
              <a:rPr lang="nb-NO" baseline="0" dirty="0" smtClean="0"/>
              <a:t>  </a:t>
            </a:r>
          </a:p>
          <a:p>
            <a:endParaRPr lang="nb-NO" baseline="0" dirty="0" smtClean="0"/>
          </a:p>
          <a:p>
            <a:r>
              <a:rPr lang="nb-NO" baseline="0" dirty="0" smtClean="0"/>
              <a:t> 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F4558-A025-448C-BE50-DE06C9E871AD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7DAD-BCFB-4C53-838E-E66FC3EC813D}" type="datetimeFigureOut">
              <a:rPr lang="nn-NO"/>
              <a:pPr>
                <a:defRPr/>
              </a:pPr>
              <a:t>15.08.2012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6BB8A-CABC-4903-905E-D0C46DF4676C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7ADA5-5597-498A-93E4-6CCBBADA3CC7}" type="datetimeFigureOut">
              <a:rPr lang="nn-NO"/>
              <a:pPr>
                <a:defRPr/>
              </a:pPr>
              <a:t>15.08.2012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53DD8-B5F5-4D12-87F5-AA51ABDC4976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2CBDC-4612-48D1-B7EB-0DFA7624C44C}" type="datetimeFigureOut">
              <a:rPr lang="nn-NO"/>
              <a:pPr>
                <a:defRPr/>
              </a:pPr>
              <a:t>15.08.2012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3FF7E-20B6-4549-8D16-9B9A2004720A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CBB31-5FE6-4F6B-8BB8-70E7DA60EF53}" type="datetimeFigureOut">
              <a:rPr lang="nn-NO"/>
              <a:pPr>
                <a:defRPr/>
              </a:pPr>
              <a:t>15.08.2012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7280E-463A-4BE7-92E8-F78ADB00AA9E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C9D8-F40A-4ECC-9B4F-02634434532F}" type="datetimeFigureOut">
              <a:rPr lang="nn-NO"/>
              <a:pPr>
                <a:defRPr/>
              </a:pPr>
              <a:t>15.08.2012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C6980-92C5-41D0-B463-150AD9F1D32B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122D0-CEC9-4DDC-966A-EBF704A467D6}" type="datetimeFigureOut">
              <a:rPr lang="nn-NO"/>
              <a:pPr>
                <a:defRPr/>
              </a:pPr>
              <a:t>15.08.2012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1F444-4A54-42C4-9F2D-44D5DED7632D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D85CB-9D4A-44A5-A61F-74747BA4AD22}" type="datetimeFigureOut">
              <a:rPr lang="nn-NO"/>
              <a:pPr>
                <a:defRPr/>
              </a:pPr>
              <a:t>15.08.2012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7117-242D-4181-B7D3-CE5D16181EBA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DC6F-38EB-4E6E-899B-4B8A61F63B42}" type="datetimeFigureOut">
              <a:rPr lang="nn-NO"/>
              <a:pPr>
                <a:defRPr/>
              </a:pPr>
              <a:t>15.08.2012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28E4-72D9-485E-B5FA-6BDD5293420B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04833-ADFA-4390-8216-923C2E52B863}" type="datetimeFigureOut">
              <a:rPr lang="nn-NO"/>
              <a:pPr>
                <a:defRPr/>
              </a:pPr>
              <a:t>15.08.2012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B932-F2F6-42A1-B2F0-3F8882476E5F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CA785-E3E8-4B36-BC9B-1E2058CCCAEF}" type="datetimeFigureOut">
              <a:rPr lang="nn-NO"/>
              <a:pPr>
                <a:defRPr/>
              </a:pPr>
              <a:t>15.08.2012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8828-D19A-4A9E-85F3-E8B5F05D91B1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n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5335C-31AD-412F-A852-B4290BA17679}" type="datetimeFigureOut">
              <a:rPr lang="nn-NO"/>
              <a:pPr>
                <a:defRPr/>
              </a:pPr>
              <a:t>15.08.2012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4361-5675-49E8-B0B6-5ABBADFC5C97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579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  <a:endParaRPr lang="nn-NO" smtClean="0"/>
          </a:p>
        </p:txBody>
      </p:sp>
      <p:sp>
        <p:nvSpPr>
          <p:cNvPr id="3075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  <a:endParaRPr lang="nn-NO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6F91FAD-A318-4345-94F2-DF422ACB2015}" type="datetimeFigureOut">
              <a:rPr lang="nn-NO"/>
              <a:pPr>
                <a:defRPr/>
              </a:pPr>
              <a:t>15.08.2012</a:t>
            </a:fld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A790744-4946-4AC2-896E-DB905B425A86}" type="slidenum">
              <a:rPr lang="nn-NO"/>
              <a:pPr>
                <a:defRPr/>
              </a:pPr>
              <a:t>‹#›</a:t>
            </a:fld>
            <a:endParaRPr lang="nn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404040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04040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04040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04040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04040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404040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404040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404040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40404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404040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404040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U:\522000\14 MILJØPAKKE TRANSPORT\BILDER\Elgesetergate 08.08.12\Elgesetergate08.08.12 045.jpg"/>
          <p:cNvPicPr>
            <a:picLocks noChangeAspect="1" noChangeArrowheads="1"/>
          </p:cNvPicPr>
          <p:nvPr/>
        </p:nvPicPr>
        <p:blipFill>
          <a:blip r:embed="rId3" cstate="print"/>
          <a:srcRect l="28227" t="12631" r="18320" b="38781"/>
          <a:stretch>
            <a:fillRect/>
          </a:stretch>
        </p:blipFill>
        <p:spPr bwMode="auto">
          <a:xfrm>
            <a:off x="13651" y="0"/>
            <a:ext cx="9144000" cy="5540991"/>
          </a:xfrm>
          <a:prstGeom prst="rect">
            <a:avLst/>
          </a:prstGeom>
          <a:noFill/>
        </p:spPr>
      </p:pic>
      <p:sp>
        <p:nvSpPr>
          <p:cNvPr id="15" name="Rektangel 14"/>
          <p:cNvSpPr/>
          <p:nvPr/>
        </p:nvSpPr>
        <p:spPr>
          <a:xfrm>
            <a:off x="800687" y="360612"/>
            <a:ext cx="74334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44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Seminar om Elgeseter gate</a:t>
            </a:r>
          </a:p>
          <a:p>
            <a:pPr algn="ctr"/>
            <a:r>
              <a:rPr lang="nb-NO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Hvor er vi, og hvor vil vi?</a:t>
            </a:r>
            <a:endParaRPr lang="nb-NO" sz="36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CC6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368490" y="292467"/>
            <a:ext cx="854349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000" b="1" dirty="0" smtClean="0"/>
              <a:t>Bystyret og Fylkestinget vedtok i april 2012:</a:t>
            </a:r>
          </a:p>
          <a:p>
            <a:endParaRPr lang="nb-NO" sz="1200" dirty="0" smtClean="0"/>
          </a:p>
          <a:p>
            <a:r>
              <a:rPr lang="nb-NO" sz="2200" dirty="0" smtClean="0"/>
              <a:t>Elgeseter gate skal bygges ut til en effektiv og attraktiv </a:t>
            </a:r>
            <a:r>
              <a:rPr lang="nb-NO" sz="2200" b="1" dirty="0" smtClean="0"/>
              <a:t>kollektivgate</a:t>
            </a:r>
            <a:r>
              <a:rPr lang="nb-NO" sz="2200" dirty="0" smtClean="0"/>
              <a:t> med høye miljøstandarder. Superbusstrase for kollektivtrafikk vil være en viktig del av gata.</a:t>
            </a:r>
          </a:p>
          <a:p>
            <a:endParaRPr lang="nb-NO" sz="1200" dirty="0" smtClean="0"/>
          </a:p>
          <a:p>
            <a:r>
              <a:rPr lang="nb-NO" sz="2200" dirty="0" smtClean="0"/>
              <a:t>Bystyret vil vedta en plan for hvordan Elgeseter gate kan utvikles til en </a:t>
            </a:r>
            <a:r>
              <a:rPr lang="nb-NO" sz="2200" b="1" dirty="0" smtClean="0"/>
              <a:t>miljøgate</a:t>
            </a:r>
            <a:r>
              <a:rPr lang="nb-NO" sz="2200" dirty="0" smtClean="0"/>
              <a:t> uten dagens trafikk- og miljøproblemer. Utbyggingen skal muliggjøre langt tettere kontakt mellom øst- og vestsiden av gata.</a:t>
            </a:r>
          </a:p>
          <a:p>
            <a:endParaRPr lang="nb-NO" sz="1200" dirty="0" smtClean="0"/>
          </a:p>
          <a:p>
            <a:r>
              <a:rPr lang="nb-NO" sz="2200" dirty="0" smtClean="0"/>
              <a:t>Mulig </a:t>
            </a:r>
            <a:r>
              <a:rPr lang="nb-NO" sz="2200" b="1" dirty="0" smtClean="0"/>
              <a:t>tunnelløsning</a:t>
            </a:r>
            <a:r>
              <a:rPr lang="nb-NO" sz="2200" dirty="0" smtClean="0"/>
              <a:t> for næringstransport og privatbiler på hele eller deler av strekningen </a:t>
            </a:r>
            <a:r>
              <a:rPr lang="nb-NO" sz="2200" dirty="0" err="1" smtClean="0"/>
              <a:t>Byporten</a:t>
            </a:r>
            <a:r>
              <a:rPr lang="nb-NO" sz="2200" dirty="0" smtClean="0"/>
              <a:t> – Lerkendal – </a:t>
            </a:r>
            <a:r>
              <a:rPr lang="nb-NO" sz="2200" dirty="0" err="1" smtClean="0"/>
              <a:t>Samfundet</a:t>
            </a:r>
            <a:r>
              <a:rPr lang="nb-NO" sz="2200" dirty="0" smtClean="0"/>
              <a:t> vurderes sammen med </a:t>
            </a:r>
            <a:r>
              <a:rPr lang="nb-NO" sz="2200" dirty="0" err="1" smtClean="0"/>
              <a:t>med</a:t>
            </a:r>
            <a:r>
              <a:rPr lang="nb-NO" sz="2200" dirty="0" smtClean="0"/>
              <a:t> mulig </a:t>
            </a:r>
            <a:r>
              <a:rPr lang="nb-NO" sz="2200" b="1" dirty="0" err="1" smtClean="0"/>
              <a:t>park&amp;ride</a:t>
            </a:r>
            <a:endParaRPr lang="nb-NO" sz="2200" b="1" dirty="0" smtClean="0"/>
          </a:p>
          <a:p>
            <a:endParaRPr lang="nb-NO" sz="1200" b="1" dirty="0" smtClean="0"/>
          </a:p>
          <a:p>
            <a:r>
              <a:rPr lang="nb-NO" sz="2200" b="1" dirty="0" smtClean="0"/>
              <a:t>Målet</a:t>
            </a:r>
            <a:r>
              <a:rPr lang="nb-NO" sz="2200" dirty="0" smtClean="0"/>
              <a:t> er </a:t>
            </a:r>
            <a:r>
              <a:rPr lang="nb-NO" sz="2200" smtClean="0"/>
              <a:t>å legge til </a:t>
            </a:r>
            <a:r>
              <a:rPr lang="nb-NO" sz="2200" dirty="0" smtClean="0"/>
              <a:t>rette for et urbant gate- og bomiljø med parklignende anlegg, småbutikker og restauranter på bakkenivå.</a:t>
            </a:r>
          </a:p>
          <a:p>
            <a:endParaRPr lang="nb-NO" sz="2400" dirty="0" smtClean="0"/>
          </a:p>
          <a:p>
            <a:endParaRPr lang="nb-N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32395"/>
          <a:stretch>
            <a:fillRect/>
          </a:stretch>
        </p:blipFill>
        <p:spPr bwMode="auto">
          <a:xfrm>
            <a:off x="624875" y="1364777"/>
            <a:ext cx="7864173" cy="419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ktangel 3"/>
          <p:cNvSpPr/>
          <p:nvPr/>
        </p:nvSpPr>
        <p:spPr>
          <a:xfrm>
            <a:off x="800687" y="33060"/>
            <a:ext cx="74334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44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Seminar om Elgeseter gate</a:t>
            </a:r>
          </a:p>
          <a:p>
            <a:pPr algn="ctr"/>
            <a:r>
              <a:rPr lang="nb-NO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Hvor er vi, og hvor vil vi?</a:t>
            </a:r>
            <a:endParaRPr lang="nb-NO" sz="36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CC6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542197" y="1146405"/>
            <a:ext cx="2743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smtClean="0">
                <a:latin typeface="Comic Sans MS" pitchFamily="66" charset="0"/>
              </a:rPr>
              <a:t>Vegen videre</a:t>
            </a:r>
            <a:endParaRPr lang="nb-NO" sz="3200" b="1" dirty="0">
              <a:latin typeface="Comic Sans MS" pitchFamily="66" charset="0"/>
            </a:endParaRPr>
          </a:p>
        </p:txBody>
      </p:sp>
      <p:graphicFrame>
        <p:nvGraphicFramePr>
          <p:cNvPr id="3" name="Tabell 2"/>
          <p:cNvGraphicFramePr>
            <a:graphicFrameLocks noGrp="1"/>
          </p:cNvGraphicFramePr>
          <p:nvPr/>
        </p:nvGraphicFramePr>
        <p:xfrm>
          <a:off x="1528549" y="1951624"/>
          <a:ext cx="6933063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5516"/>
                <a:gridCol w="1817547"/>
              </a:tblGrid>
              <a:tr h="403065">
                <a:tc>
                  <a:txBody>
                    <a:bodyPr/>
                    <a:lstStyle/>
                    <a:p>
                      <a:pPr algn="l"/>
                      <a:r>
                        <a:rPr lang="nb-NO" sz="2400" dirty="0" smtClean="0"/>
                        <a:t>Faser i arbeidet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År</a:t>
                      </a:r>
                      <a:endParaRPr lang="nb-NO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b-NO" sz="2400" dirty="0" smtClean="0"/>
                        <a:t>Avklaring av prinsippløsning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Våren 2013</a:t>
                      </a:r>
                      <a:endParaRPr lang="nb-NO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b-NO" sz="2400" dirty="0" smtClean="0"/>
                        <a:t>Reguleringsplan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Våren 2014</a:t>
                      </a:r>
                      <a:endParaRPr lang="nb-NO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b-NO" sz="2400" dirty="0" smtClean="0"/>
                        <a:t>Prosjektering</a:t>
                      </a:r>
                      <a:r>
                        <a:rPr lang="nb-NO" sz="2400" baseline="0" dirty="0" smtClean="0"/>
                        <a:t> og kvalitetssikring (KS2)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Våren 2015</a:t>
                      </a:r>
                      <a:endParaRPr lang="nb-NO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b-NO" sz="2400" dirty="0" smtClean="0"/>
                        <a:t>Omlegging av ledningsanlegg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2015</a:t>
                      </a:r>
                      <a:endParaRPr lang="nb-NO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b-NO" sz="2400" dirty="0" smtClean="0"/>
                        <a:t>Ombygging av Elgeseter</a:t>
                      </a:r>
                      <a:r>
                        <a:rPr lang="nb-NO" sz="2400" baseline="0" dirty="0" smtClean="0"/>
                        <a:t> gate</a:t>
                      </a:r>
                      <a:r>
                        <a:rPr lang="nb-NO" sz="2400" dirty="0" smtClean="0"/>
                        <a:t> 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2016 - 2017</a:t>
                      </a:r>
                      <a:endParaRPr lang="nb-NO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5627</TotalTime>
  <Words>604</Words>
  <Application>Microsoft Office PowerPoint</Application>
  <PresentationFormat>Skjermfremvisning (4:3)</PresentationFormat>
  <Paragraphs>61</Paragraphs>
  <Slides>5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  <vt:variant>
        <vt:lpstr>Tilpassede fremvisninger</vt:lpstr>
      </vt:variant>
      <vt:variant>
        <vt:i4>1</vt:i4>
      </vt:variant>
    </vt:vector>
  </HeadingPairs>
  <TitlesOfParts>
    <vt:vector size="7" baseType="lpstr">
      <vt:lpstr>Office-tema</vt:lpstr>
      <vt:lpstr>Lysbilde 1</vt:lpstr>
      <vt:lpstr>Lysbilde 2</vt:lpstr>
      <vt:lpstr>Lysbilde 3</vt:lpstr>
      <vt:lpstr>Lysbilde 4</vt:lpstr>
      <vt:lpstr>Lysbilde 5</vt:lpstr>
      <vt:lpstr>Tilpasset fremvisning 1</vt:lpstr>
    </vt:vector>
  </TitlesOfParts>
  <Company>Idé &amp; Layout 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Johnny Ramstad</dc:creator>
  <cp:lastModifiedBy>hjg</cp:lastModifiedBy>
  <cp:revision>384</cp:revision>
  <dcterms:created xsi:type="dcterms:W3CDTF">2010-05-04T07:17:15Z</dcterms:created>
  <dcterms:modified xsi:type="dcterms:W3CDTF">2012-08-15T12:01:53Z</dcterms:modified>
</cp:coreProperties>
</file>