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8" r:id="rId1"/>
  </p:sldMasterIdLst>
  <p:notesMasterIdLst>
    <p:notesMasterId r:id="rId8"/>
  </p:notesMasterIdLst>
  <p:sldIdLst>
    <p:sldId id="298" r:id="rId2"/>
    <p:sldId id="299" r:id="rId3"/>
    <p:sldId id="297" r:id="rId4"/>
    <p:sldId id="300" r:id="rId5"/>
    <p:sldId id="296" r:id="rId6"/>
    <p:sldId id="295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nb-NO"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Rectangl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nb-NO"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A1C6FB1-473F-43FE-A303-17BBF066F0F4}" type="datetimeFigureOut">
              <a:rPr/>
              <a:pPr>
                <a:defRPr/>
              </a:pPr>
              <a:t>27.04.2012</a:t>
            </a:fld>
            <a:endParaRPr/>
          </a:p>
        </p:txBody>
      </p:sp>
      <p:sp>
        <p:nvSpPr>
          <p:cNvPr id="4" name="Rectangl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nb-NO" noProof="0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nb-NO" noProof="0"/>
              <a:t>Klikk for å redigere stiler for hovedtekst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6" name="Rectangl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nb-NO"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nb-NO"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0422205-0F46-4917-AA8E-24F80D7F06B5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35668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nb-NO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nb-NO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nb-NO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nb-NO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nb-NO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nb-NO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nb-NO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nb-NO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nb-NO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EE0AD8-AA5B-4CD6-9BFA-58D4F19C0ED3}" type="slidenum">
              <a:rPr lang="nb-NO" smtClean="0"/>
              <a:pPr>
                <a:defRPr/>
              </a:pPr>
              <a:t>1</a:t>
            </a:fld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 smtClean="0"/>
              <a:t>Sentrale stikkord for å si noe om </a:t>
            </a:r>
            <a:r>
              <a:rPr lang="nb-NO" baseline="0" dirty="0" err="1" smtClean="0"/>
              <a:t>HiST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EE0AD8-AA5B-4CD6-9BFA-58D4F19C0ED3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372F32C-759C-4691-8721-719F355087AD}" type="datetime8">
              <a:rPr lang="nb-NO"/>
              <a:pPr>
                <a:defRPr/>
              </a:pPr>
              <a:t>16.08.2012 08:24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54C77B4-5D60-45C5-905A-833775E1B9F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ADD52-6B52-48C3-BFF1-4038C1315D69}" type="datetime8">
              <a:rPr lang="nb-NO"/>
              <a:pPr>
                <a:defRPr/>
              </a:pPr>
              <a:t>16.08.2012 08:24</a:t>
            </a:fld>
            <a:endParaRPr lang="nb-NO" sz="110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593DB-9753-4D28-A5E6-4296CD98683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47515-ED28-4256-AE83-2CDD34DB78AE}" type="datetime8">
              <a:rPr lang="nb-NO"/>
              <a:pPr>
                <a:defRPr/>
              </a:pPr>
              <a:t>16.08.2012 08:24</a:t>
            </a:fld>
            <a:endParaRPr lang="nb-NO" sz="110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468F1-7AB4-4EAE-A8D7-9E5790125D1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F68E833-02D0-4A3E-B7A0-722B1C9BCE69}" type="datetime8">
              <a:rPr lang="nb-NO"/>
              <a:pPr>
                <a:defRPr/>
              </a:pPr>
              <a:t>16.08.2012 08:24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E750D7E-50E7-453A-8E8B-22113DC9BFD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A98BF-6933-4CB1-9D4C-D3AD92C3D7C7}" type="datetime8">
              <a:rPr lang="nb-NO"/>
              <a:pPr>
                <a:defRPr/>
              </a:pPr>
              <a:t>16.08.2012 08:24</a:t>
            </a:fld>
            <a:endParaRPr lang="nb-NO" sz="110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D9833-091A-4315-A0B6-B06AA5B1D38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625D000-1E00-4F86-A382-FB22279DA7DC}" type="datetime8">
              <a:rPr lang="nb-NO"/>
              <a:pPr>
                <a:defRPr/>
              </a:pPr>
              <a:t>16.08.2012 08:24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9FDAC20-42E4-4D77-801E-A7F98234E08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7F01DAC-DBE7-46ED-B3E1-16931C25A3C9}" type="datetime8">
              <a:rPr lang="nb-NO"/>
              <a:pPr>
                <a:defRPr/>
              </a:pPr>
              <a:t>16.08.2012 08:24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A505D68-98BD-4E4F-B441-A7D8B4734CE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623B60A-B583-40E2-8237-83AEAF00A8EC}" type="datetime8">
              <a:rPr lang="nb-NO"/>
              <a:pPr>
                <a:defRPr/>
              </a:pPr>
              <a:t>16.08.2012 08:24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AB1C383-121A-45A6-96D3-92AE5DDC608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BAC4E-7BF0-414F-8A47-43B8218DB16E}" type="datetime8">
              <a:rPr lang="nb-NO"/>
              <a:pPr>
                <a:defRPr/>
              </a:pPr>
              <a:t>16.08.2012 08:24</a:t>
            </a:fld>
            <a:endParaRPr lang="nb-NO" sz="1100"/>
          </a:p>
        </p:txBody>
      </p:sp>
      <p:sp>
        <p:nvSpPr>
          <p:cNvPr id="3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6B416-A441-4D68-9A23-17410604458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3DCE768-EA42-46B8-B707-B4D8E0F9BD81}" type="datetime8">
              <a:rPr lang="nb-NO"/>
              <a:pPr>
                <a:defRPr/>
              </a:pPr>
              <a:t>16.08.2012 08:24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804DDBD-6CD1-4CAA-843F-5E39C9E0C42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DDB5A22-EF73-4087-B2C9-478295F960E2}" type="datetime8">
              <a:rPr lang="nb-NO"/>
              <a:pPr>
                <a:defRPr/>
              </a:pPr>
              <a:t>16.08.2012 08:24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7F04510-33AA-48B4-8066-3462837A4F8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7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9F1951-825B-481F-B2CD-1DBDD23C93C9}" type="datetime8">
              <a:rPr lang="nb-NO"/>
              <a:pPr>
                <a:defRPr/>
              </a:pPr>
              <a:t>16.08.2012 08:24</a:t>
            </a:fld>
            <a:endParaRPr lang="nb-NO" sz="110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84FF73-786C-4641-9403-7CB58AFA8FD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69" r:id="rId3"/>
    <p:sldLayoutId id="2147483672" r:id="rId4"/>
    <p:sldLayoutId id="2147483673" r:id="rId5"/>
    <p:sldLayoutId id="2147483674" r:id="rId6"/>
    <p:sldLayoutId id="2147483668" r:id="rId7"/>
    <p:sldLayoutId id="2147483675" r:id="rId8"/>
    <p:sldLayoutId id="2147483676" r:id="rId9"/>
    <p:sldLayoutId id="2147483667" r:id="rId10"/>
    <p:sldLayoutId id="21474836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Content Placeholder 3" descr="Flyfoto Trondheim 201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" y="1"/>
            <a:ext cx="9143999" cy="6858000"/>
          </a:xfrm>
        </p:spPr>
      </p:pic>
      <p:sp>
        <p:nvSpPr>
          <p:cNvPr id="5" name="Tekstboks 4"/>
          <p:cNvSpPr txBox="1"/>
          <p:nvPr/>
        </p:nvSpPr>
        <p:spPr>
          <a:xfrm>
            <a:off x="323528" y="620688"/>
            <a:ext cx="8820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 smtClean="0">
                <a:solidFill>
                  <a:schemeClr val="bg1"/>
                </a:solidFill>
              </a:rPr>
              <a:t>Trondheim – NTNU – HiST – St.Olavs – SINTEF – SiT  – studentene  </a:t>
            </a:r>
            <a:endParaRPr lang="da-DK" sz="3600" dirty="0">
              <a:solidFill>
                <a:schemeClr val="bg1"/>
              </a:solidFill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4427984" y="5301208"/>
            <a:ext cx="51845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>
                <a:solidFill>
                  <a:schemeClr val="bg1"/>
                </a:solidFill>
              </a:rPr>
              <a:t>Trond </a:t>
            </a:r>
            <a:r>
              <a:rPr lang="nb-NO" sz="2800" dirty="0" smtClean="0">
                <a:solidFill>
                  <a:schemeClr val="bg1"/>
                </a:solidFill>
              </a:rPr>
              <a:t>Michael </a:t>
            </a:r>
            <a:r>
              <a:rPr lang="nb-NO" sz="2800" dirty="0" smtClean="0">
                <a:solidFill>
                  <a:schemeClr val="bg1"/>
                </a:solidFill>
              </a:rPr>
              <a:t>Andersen</a:t>
            </a:r>
          </a:p>
          <a:p>
            <a:r>
              <a:rPr lang="nb-NO" sz="2800" dirty="0" smtClean="0">
                <a:solidFill>
                  <a:schemeClr val="bg1"/>
                </a:solidFill>
              </a:rPr>
              <a:t>Rektor </a:t>
            </a:r>
            <a:r>
              <a:rPr lang="nb-NO" sz="2800" dirty="0" err="1" smtClean="0">
                <a:solidFill>
                  <a:schemeClr val="bg1"/>
                </a:solidFill>
              </a:rPr>
              <a:t>HiST</a:t>
            </a:r>
            <a:endParaRPr lang="nb-NO" sz="2800" dirty="0" smtClean="0">
              <a:solidFill>
                <a:schemeClr val="bg1"/>
              </a:solidFill>
            </a:endParaRPr>
          </a:p>
          <a:p>
            <a:r>
              <a:rPr lang="nb-NO" sz="2800" dirty="0" smtClean="0">
                <a:solidFill>
                  <a:schemeClr val="bg1"/>
                </a:solidFill>
              </a:rPr>
              <a:t>16.08. 2012</a:t>
            </a:r>
          </a:p>
          <a:p>
            <a:endParaRPr lang="nb-NO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36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rlerekk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0"/>
            <a:ext cx="5040560" cy="6858000"/>
          </a:xfrm>
          <a:prstGeom prst="rect">
            <a:avLst/>
          </a:prstGeom>
        </p:spPr>
      </p:pic>
      <p:sp>
        <p:nvSpPr>
          <p:cNvPr id="11" name="Heart 10"/>
          <p:cNvSpPr/>
          <p:nvPr/>
        </p:nvSpPr>
        <p:spPr>
          <a:xfrm>
            <a:off x="6444208" y="4077072"/>
            <a:ext cx="432048" cy="432048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TextBox 11"/>
          <p:cNvSpPr txBox="1"/>
          <p:nvPr/>
        </p:nvSpPr>
        <p:spPr>
          <a:xfrm>
            <a:off x="251520" y="260648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 smtClean="0">
                <a:solidFill>
                  <a:srgbClr val="0070C0"/>
                </a:solidFill>
              </a:rPr>
              <a:t>HiST – den byintegrerte høgskolen</a:t>
            </a:r>
            <a:endParaRPr lang="da-DK" sz="3600" dirty="0">
              <a:solidFill>
                <a:srgbClr val="0070C0"/>
              </a:solidFill>
            </a:endParaRPr>
          </a:p>
        </p:txBody>
      </p:sp>
      <p:sp>
        <p:nvSpPr>
          <p:cNvPr id="13" name="Rektangel 12"/>
          <p:cNvSpPr/>
          <p:nvPr/>
        </p:nvSpPr>
        <p:spPr>
          <a:xfrm>
            <a:off x="5940152" y="2996952"/>
            <a:ext cx="504056" cy="504056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Rektangel 14"/>
          <p:cNvSpPr/>
          <p:nvPr/>
        </p:nvSpPr>
        <p:spPr>
          <a:xfrm>
            <a:off x="5868144" y="4509120"/>
            <a:ext cx="504056" cy="504056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Rektangel 16"/>
          <p:cNvSpPr/>
          <p:nvPr/>
        </p:nvSpPr>
        <p:spPr>
          <a:xfrm>
            <a:off x="6876256" y="5301208"/>
            <a:ext cx="504056" cy="504056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Tekstboks 18"/>
          <p:cNvSpPr txBox="1"/>
          <p:nvPr/>
        </p:nvSpPr>
        <p:spPr>
          <a:xfrm>
            <a:off x="251520" y="2060848"/>
            <a:ext cx="33843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chemeClr val="accent6"/>
                </a:solidFill>
              </a:rPr>
              <a:t>Profesjonsutdanninger innen</a:t>
            </a:r>
          </a:p>
          <a:p>
            <a:r>
              <a:rPr lang="nb-NO" sz="2400" dirty="0" smtClean="0">
                <a:solidFill>
                  <a:schemeClr val="accent6"/>
                </a:solidFill>
              </a:rPr>
              <a:t>helse og sosial, informatikk, skole, teknologi og økonomi og ledelse </a:t>
            </a:r>
          </a:p>
          <a:p>
            <a:endParaRPr lang="nb-NO" sz="2400" dirty="0" smtClean="0">
              <a:solidFill>
                <a:schemeClr val="accent6"/>
              </a:solidFill>
            </a:endParaRPr>
          </a:p>
          <a:p>
            <a:r>
              <a:rPr lang="nb-NO" sz="2400" dirty="0" smtClean="0">
                <a:solidFill>
                  <a:srgbClr val="00B050"/>
                </a:solidFill>
              </a:rPr>
              <a:t>Videreutvikle velferdssamfunnet</a:t>
            </a:r>
          </a:p>
          <a:p>
            <a:r>
              <a:rPr lang="nb-NO" sz="2400" dirty="0" smtClean="0">
                <a:solidFill>
                  <a:srgbClr val="00B050"/>
                </a:solidFill>
              </a:rPr>
              <a:t>Dekke samfunnets kompetansebehov</a:t>
            </a:r>
          </a:p>
          <a:p>
            <a:r>
              <a:rPr lang="nb-NO" sz="2400" dirty="0" smtClean="0">
                <a:solidFill>
                  <a:srgbClr val="00B050"/>
                </a:solidFill>
              </a:rPr>
              <a:t>Utvikling og nyskaping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552431" y="1700808"/>
            <a:ext cx="1655762" cy="1815882"/>
          </a:xfrm>
          <a:prstGeom prst="rect">
            <a:avLst/>
          </a:prstGeom>
          <a:solidFill>
            <a:schemeClr val="accent1">
              <a:alpha val="44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600" dirty="0">
                <a:solidFill>
                  <a:schemeClr val="bg1"/>
                </a:solidFill>
              </a:rPr>
              <a:t>Kalvskinnet</a:t>
            </a:r>
          </a:p>
          <a:p>
            <a:pPr>
              <a:spcBef>
                <a:spcPct val="50000"/>
              </a:spcBef>
            </a:pPr>
            <a:r>
              <a:rPr lang="nb-NO" sz="1600" dirty="0" smtClean="0">
                <a:solidFill>
                  <a:schemeClr val="bg1"/>
                </a:solidFill>
              </a:rPr>
              <a:t>2.200 nye </a:t>
            </a:r>
            <a:r>
              <a:rPr lang="nb-NO" sz="1600" dirty="0" err="1" smtClean="0">
                <a:solidFill>
                  <a:schemeClr val="bg1"/>
                </a:solidFill>
              </a:rPr>
              <a:t>stud</a:t>
            </a:r>
            <a:endParaRPr lang="nb-NO" sz="1600" dirty="0" smtClean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nb-NO" sz="1600" dirty="0" smtClean="0">
                <a:solidFill>
                  <a:schemeClr val="bg1"/>
                </a:solidFill>
              </a:rPr>
              <a:t>140 nye ansatte</a:t>
            </a:r>
            <a:endParaRPr lang="nb-NO" sz="1600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nb-NO" sz="1600" dirty="0" smtClean="0">
                <a:solidFill>
                  <a:schemeClr val="bg1"/>
                </a:solidFill>
              </a:rPr>
              <a:t>= 4.000 </a:t>
            </a:r>
            <a:r>
              <a:rPr lang="nb-NO" sz="1600" dirty="0" err="1" smtClean="0">
                <a:solidFill>
                  <a:schemeClr val="bg1"/>
                </a:solidFill>
              </a:rPr>
              <a:t>stud</a:t>
            </a:r>
            <a:r>
              <a:rPr lang="nb-NO" sz="1600" dirty="0" smtClean="0">
                <a:solidFill>
                  <a:schemeClr val="bg1"/>
                </a:solidFill>
              </a:rPr>
              <a:t> ++</a:t>
            </a:r>
          </a:p>
          <a:p>
            <a:pPr>
              <a:spcBef>
                <a:spcPct val="50000"/>
              </a:spcBef>
            </a:pPr>
            <a:r>
              <a:rPr lang="nb-NO" sz="1600" dirty="0" smtClean="0">
                <a:solidFill>
                  <a:schemeClr val="bg1"/>
                </a:solidFill>
              </a:rPr>
              <a:t>= 350 ans ++</a:t>
            </a:r>
            <a:endParaRPr lang="nb-NO" sz="1600" dirty="0">
              <a:solidFill>
                <a:schemeClr val="bg1"/>
              </a:solidFill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139952" y="3754487"/>
            <a:ext cx="1655762" cy="1446550"/>
          </a:xfrm>
          <a:prstGeom prst="rect">
            <a:avLst/>
          </a:prstGeom>
          <a:solidFill>
            <a:schemeClr val="accent1">
              <a:alpha val="44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600" dirty="0" smtClean="0">
                <a:solidFill>
                  <a:schemeClr val="bg1"/>
                </a:solidFill>
              </a:rPr>
              <a:t>Øya</a:t>
            </a:r>
          </a:p>
          <a:p>
            <a:pPr>
              <a:spcBef>
                <a:spcPct val="50000"/>
              </a:spcBef>
            </a:pPr>
            <a:r>
              <a:rPr lang="nb-NO" sz="1600" dirty="0" smtClean="0">
                <a:solidFill>
                  <a:schemeClr val="bg1"/>
                </a:solidFill>
              </a:rPr>
              <a:t>1500 nye </a:t>
            </a:r>
            <a:r>
              <a:rPr lang="nb-NO" sz="1600" dirty="0" err="1" smtClean="0">
                <a:solidFill>
                  <a:schemeClr val="bg1"/>
                </a:solidFill>
              </a:rPr>
              <a:t>stud</a:t>
            </a:r>
            <a:endParaRPr lang="nb-NO" sz="1600" dirty="0" smtClean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nb-NO" sz="1600" dirty="0" smtClean="0">
                <a:solidFill>
                  <a:schemeClr val="bg1"/>
                </a:solidFill>
              </a:rPr>
              <a:t>= 2600 </a:t>
            </a:r>
            <a:r>
              <a:rPr lang="nb-NO" sz="1600" dirty="0" err="1" smtClean="0">
                <a:solidFill>
                  <a:schemeClr val="bg1"/>
                </a:solidFill>
              </a:rPr>
              <a:t>stud</a:t>
            </a:r>
            <a:r>
              <a:rPr lang="nb-NO" sz="1600" dirty="0" smtClean="0">
                <a:solidFill>
                  <a:schemeClr val="bg1"/>
                </a:solidFill>
              </a:rPr>
              <a:t>++</a:t>
            </a:r>
          </a:p>
          <a:p>
            <a:pPr>
              <a:spcBef>
                <a:spcPct val="50000"/>
              </a:spcBef>
            </a:pPr>
            <a:r>
              <a:rPr lang="nb-NO" sz="1600" dirty="0" smtClean="0">
                <a:solidFill>
                  <a:schemeClr val="bg1"/>
                </a:solidFill>
              </a:rPr>
              <a:t>= 300 ans ++</a:t>
            </a:r>
            <a:endParaRPr lang="nb-NO" sz="1600" dirty="0">
              <a:solidFill>
                <a:schemeClr val="bg1"/>
              </a:solidFill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7456190" y="5767090"/>
            <a:ext cx="1655762" cy="1077218"/>
          </a:xfrm>
          <a:prstGeom prst="rect">
            <a:avLst/>
          </a:prstGeom>
          <a:solidFill>
            <a:schemeClr val="accent1">
              <a:alpha val="44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600" dirty="0" err="1" smtClean="0">
                <a:solidFill>
                  <a:schemeClr val="bg1"/>
                </a:solidFill>
              </a:rPr>
              <a:t>Hesthagen</a:t>
            </a:r>
            <a:endParaRPr lang="nb-NO" sz="1600" dirty="0" smtClean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nb-NO" sz="1600" dirty="0" smtClean="0">
                <a:solidFill>
                  <a:schemeClr val="bg1"/>
                </a:solidFill>
              </a:rPr>
              <a:t>= 1200 </a:t>
            </a:r>
            <a:r>
              <a:rPr lang="nb-NO" sz="1600" dirty="0" err="1" smtClean="0">
                <a:solidFill>
                  <a:schemeClr val="bg1"/>
                </a:solidFill>
              </a:rPr>
              <a:t>stud</a:t>
            </a:r>
            <a:r>
              <a:rPr lang="nb-NO" sz="1600" dirty="0" smtClean="0">
                <a:solidFill>
                  <a:schemeClr val="bg1"/>
                </a:solidFill>
              </a:rPr>
              <a:t> ++</a:t>
            </a:r>
          </a:p>
          <a:p>
            <a:pPr>
              <a:spcBef>
                <a:spcPct val="50000"/>
              </a:spcBef>
            </a:pPr>
            <a:r>
              <a:rPr lang="nb-NO" sz="1600" dirty="0" smtClean="0">
                <a:solidFill>
                  <a:schemeClr val="bg1"/>
                </a:solidFill>
              </a:rPr>
              <a:t>= 50 ans ++</a:t>
            </a:r>
            <a:endParaRPr lang="nb-NO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55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b-NO" sz="4000" dirty="0" smtClean="0">
                <a:solidFill>
                  <a:schemeClr val="tx2"/>
                </a:solidFill>
              </a:rPr>
              <a:t>Målbildet:</a:t>
            </a:r>
            <a:br>
              <a:rPr lang="nb-NO" sz="4000" dirty="0" smtClean="0">
                <a:solidFill>
                  <a:schemeClr val="tx2"/>
                </a:solidFill>
              </a:rPr>
            </a:br>
            <a:r>
              <a:rPr lang="nb-NO" sz="4000" dirty="0" err="1" smtClean="0">
                <a:solidFill>
                  <a:schemeClr val="tx2"/>
                </a:solidFill>
              </a:rPr>
              <a:t>HiST</a:t>
            </a:r>
            <a:r>
              <a:rPr lang="nb-NO" sz="4000" dirty="0">
                <a:solidFill>
                  <a:schemeClr val="tx2"/>
                </a:solidFill>
              </a:rPr>
              <a:t>: </a:t>
            </a:r>
            <a:r>
              <a:rPr lang="nb-NO" sz="4000" dirty="0" smtClean="0">
                <a:solidFill>
                  <a:schemeClr val="tx2"/>
                </a:solidFill>
              </a:rPr>
              <a:t>et </a:t>
            </a:r>
            <a:r>
              <a:rPr lang="nb-NO" sz="4000" dirty="0">
                <a:solidFill>
                  <a:schemeClr val="tx2"/>
                </a:solidFill>
              </a:rPr>
              <a:t>nasjonalt/internasjonalt attraktiv sted å studere/arbeide</a:t>
            </a:r>
            <a:endParaRPr lang="nb-NO" sz="4000" dirty="0" smtClean="0"/>
          </a:p>
        </p:txBody>
      </p:sp>
      <p:sp>
        <p:nvSpPr>
          <p:cNvPr id="26626" name="Rectangle 3"/>
          <p:cNvSpPr>
            <a:spLocks noGrp="1"/>
          </p:cNvSpPr>
          <p:nvPr>
            <p:ph type="body" idx="4294967295"/>
          </p:nvPr>
        </p:nvSpPr>
        <p:spPr>
          <a:xfrm>
            <a:off x="467544" y="2204864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nb-NO" sz="2400" dirty="0" smtClean="0"/>
              <a:t>Campus/infrastruktur skal understøtte </a:t>
            </a:r>
            <a:r>
              <a:rPr lang="nb-NO" sz="2400" dirty="0" err="1" smtClean="0"/>
              <a:t>HiST</a:t>
            </a:r>
            <a:r>
              <a:rPr lang="nb-NO" sz="2400" dirty="0" smtClean="0"/>
              <a:t> sin faglig virksomhet</a:t>
            </a:r>
          </a:p>
          <a:p>
            <a:pPr>
              <a:lnSpc>
                <a:spcPct val="80000"/>
              </a:lnSpc>
            </a:pPr>
            <a:r>
              <a:rPr lang="nb-NO" sz="2400" dirty="0" smtClean="0"/>
              <a:t>Skal være fleksibel </a:t>
            </a:r>
            <a:r>
              <a:rPr lang="nb-NO" sz="2400" dirty="0" err="1" smtClean="0"/>
              <a:t>ift</a:t>
            </a:r>
            <a:r>
              <a:rPr lang="nb-NO" sz="2400" dirty="0" smtClean="0"/>
              <a:t> utvikling i </a:t>
            </a:r>
            <a:r>
              <a:rPr lang="nb-NO" sz="2400" dirty="0" err="1" smtClean="0"/>
              <a:t>HiST</a:t>
            </a:r>
            <a:r>
              <a:rPr lang="nb-NO" sz="2400" dirty="0" smtClean="0"/>
              <a:t> (større, flere, nye områder)</a:t>
            </a:r>
          </a:p>
          <a:p>
            <a:pPr>
              <a:lnSpc>
                <a:spcPct val="80000"/>
              </a:lnSpc>
            </a:pPr>
            <a:r>
              <a:rPr lang="nb-NO" sz="2400" dirty="0" smtClean="0"/>
              <a:t>Skal understøtte samarbeid mellom eksisterende institusjoner</a:t>
            </a:r>
          </a:p>
          <a:p>
            <a:pPr>
              <a:lnSpc>
                <a:spcPct val="80000"/>
              </a:lnSpc>
            </a:pPr>
            <a:r>
              <a:rPr lang="nb-NO" sz="2400" dirty="0" smtClean="0"/>
              <a:t>Skal være fleksibel </a:t>
            </a:r>
            <a:r>
              <a:rPr lang="nb-NO" sz="2400" dirty="0" err="1" smtClean="0"/>
              <a:t>ift</a:t>
            </a:r>
            <a:r>
              <a:rPr lang="nb-NO" sz="2400" dirty="0" smtClean="0"/>
              <a:t> at nye aktører kan etablere seg</a:t>
            </a:r>
          </a:p>
          <a:p>
            <a:pPr>
              <a:lnSpc>
                <a:spcPct val="80000"/>
              </a:lnSpc>
            </a:pPr>
            <a:r>
              <a:rPr lang="nb-NO" sz="2400" dirty="0" smtClean="0"/>
              <a:t>Bør ha en helhetlig visjon</a:t>
            </a:r>
          </a:p>
          <a:p>
            <a:pPr>
              <a:lnSpc>
                <a:spcPct val="80000"/>
              </a:lnSpc>
            </a:pPr>
            <a:r>
              <a:rPr lang="nb-NO" sz="2400" dirty="0" smtClean="0"/>
              <a:t>Miljømessig god </a:t>
            </a:r>
            <a:r>
              <a:rPr lang="nb-NO" sz="2400" dirty="0" err="1" smtClean="0"/>
              <a:t>ift</a:t>
            </a:r>
            <a:r>
              <a:rPr lang="nb-NO" sz="2400" dirty="0" smtClean="0"/>
              <a:t> støv og støy</a:t>
            </a:r>
          </a:p>
          <a:p>
            <a:pPr>
              <a:lnSpc>
                <a:spcPct val="80000"/>
              </a:lnSpc>
            </a:pPr>
            <a:r>
              <a:rPr lang="nb-NO" sz="2400" dirty="0" smtClean="0"/>
              <a:t>Miljømessig god </a:t>
            </a:r>
            <a:r>
              <a:rPr lang="nb-NO" sz="2400" dirty="0" err="1" smtClean="0"/>
              <a:t>ift</a:t>
            </a:r>
            <a:r>
              <a:rPr lang="nb-NO" sz="2400" dirty="0" smtClean="0"/>
              <a:t> servicebehov: bokhandel, kantine, idrett og trening, kultur og opplevelser</a:t>
            </a:r>
            <a:endParaRPr lang="nb-NO" sz="2400" dirty="0" smtClean="0"/>
          </a:p>
          <a:p>
            <a:pPr>
              <a:lnSpc>
                <a:spcPct val="80000"/>
              </a:lnSpc>
            </a:pPr>
            <a:r>
              <a:rPr lang="nb-NO" sz="2400" dirty="0" smtClean="0"/>
              <a:t>Spenstig  </a:t>
            </a:r>
            <a:r>
              <a:rPr lang="nb-NO" sz="2400" dirty="0" smtClean="0"/>
              <a:t>og m</a:t>
            </a:r>
            <a:r>
              <a:rPr lang="nb-NO" sz="2400" dirty="0" smtClean="0"/>
              <a:t>odig, ambisjoner: noe å være stolt av!</a:t>
            </a:r>
          </a:p>
          <a:p>
            <a:pPr>
              <a:lnSpc>
                <a:spcPct val="80000"/>
              </a:lnSpc>
            </a:pPr>
            <a:r>
              <a:rPr lang="nb-NO" sz="2400" dirty="0" smtClean="0"/>
              <a:t>Ekstern logistikk, god tilgjengelighet </a:t>
            </a:r>
            <a:r>
              <a:rPr lang="nb-NO" sz="2400" dirty="0" err="1" smtClean="0"/>
              <a:t>ift</a:t>
            </a:r>
            <a:r>
              <a:rPr lang="nb-NO" sz="2400" dirty="0" smtClean="0"/>
              <a:t> transportløsninger</a:t>
            </a:r>
          </a:p>
          <a:p>
            <a:pPr>
              <a:lnSpc>
                <a:spcPct val="80000"/>
              </a:lnSpc>
            </a:pPr>
            <a:r>
              <a:rPr lang="nb-NO" sz="2400" dirty="0" smtClean="0"/>
              <a:t>Enkelt å bevege seg mellom campusene, sommer og vinter!</a:t>
            </a:r>
            <a:endParaRPr lang="nb-NO" sz="2400" dirty="0" smtClean="0"/>
          </a:p>
          <a:p>
            <a:pPr>
              <a:lnSpc>
                <a:spcPct val="80000"/>
              </a:lnSpc>
            </a:pPr>
            <a:endParaRPr lang="nb-NO" sz="2400" dirty="0" smtClean="0"/>
          </a:p>
          <a:p>
            <a:pPr>
              <a:lnSpc>
                <a:spcPct val="80000"/>
              </a:lnSpc>
            </a:pPr>
            <a:endParaRPr lang="nb-NO" sz="2400" dirty="0" smtClean="0"/>
          </a:p>
          <a:p>
            <a:pPr lvl="1">
              <a:lnSpc>
                <a:spcPct val="80000"/>
              </a:lnSpc>
            </a:pPr>
            <a:endParaRPr lang="nb-NO" sz="1800" dirty="0" smtClean="0"/>
          </a:p>
          <a:p>
            <a:pPr>
              <a:lnSpc>
                <a:spcPct val="80000"/>
              </a:lnSpc>
            </a:pPr>
            <a:endParaRPr lang="nb-NO" sz="2400" dirty="0" smtClean="0"/>
          </a:p>
          <a:p>
            <a:pPr>
              <a:lnSpc>
                <a:spcPct val="80000"/>
              </a:lnSpc>
            </a:pPr>
            <a:endParaRPr lang="nb-NO" sz="2000" dirty="0" smtClean="0"/>
          </a:p>
          <a:p>
            <a:pPr>
              <a:lnSpc>
                <a:spcPct val="80000"/>
              </a:lnSpc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val="1713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tel 1"/>
          <p:cNvSpPr>
            <a:spLocks noGrp="1"/>
          </p:cNvSpPr>
          <p:nvPr>
            <p:ph type="title"/>
          </p:nvPr>
        </p:nvSpPr>
        <p:spPr>
          <a:xfrm>
            <a:off x="107950" y="274638"/>
            <a:ext cx="7750175" cy="561975"/>
          </a:xfrm>
        </p:spPr>
        <p:txBody>
          <a:bodyPr/>
          <a:lstStyle/>
          <a:p>
            <a:r>
              <a:rPr lang="nb-NO" sz="1800" smtClean="0">
                <a:solidFill>
                  <a:srgbClr val="0070C0"/>
                </a:solidFill>
                <a:latin typeface="Arial" charset="0"/>
                <a:cs typeface="Arial" charset="0"/>
              </a:rPr>
              <a:t>Prosjekter / eiendommer Kalvskinnet, </a:t>
            </a:r>
          </a:p>
        </p:txBody>
      </p:sp>
      <p:pic>
        <p:nvPicPr>
          <p:cNvPr id="3075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52513"/>
            <a:ext cx="8137525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kstSylinder 4"/>
          <p:cNvSpPr txBox="1">
            <a:spLocks noChangeArrowheads="1"/>
          </p:cNvSpPr>
          <p:nvPr/>
        </p:nvSpPr>
        <p:spPr bwMode="auto">
          <a:xfrm>
            <a:off x="3059113" y="4724400"/>
            <a:ext cx="649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b-NO" sz="1400" b="1"/>
              <a:t>STFK</a:t>
            </a:r>
          </a:p>
        </p:txBody>
      </p:sp>
      <p:sp>
        <p:nvSpPr>
          <p:cNvPr id="3077" name="TekstSylinder 5"/>
          <p:cNvSpPr txBox="1">
            <a:spLocks noChangeArrowheads="1"/>
          </p:cNvSpPr>
          <p:nvPr/>
        </p:nvSpPr>
        <p:spPr bwMode="auto">
          <a:xfrm>
            <a:off x="2987675" y="3468688"/>
            <a:ext cx="11160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b-NO" sz="1400" b="1"/>
              <a:t>HiST /</a:t>
            </a:r>
          </a:p>
          <a:p>
            <a:pPr eaLnBrk="1" hangingPunct="1"/>
            <a:r>
              <a:rPr lang="nb-NO" sz="1400" b="1"/>
              <a:t>Statsbygg</a:t>
            </a:r>
          </a:p>
        </p:txBody>
      </p:sp>
      <p:sp>
        <p:nvSpPr>
          <p:cNvPr id="3078" name="TekstSylinder 6"/>
          <p:cNvSpPr txBox="1">
            <a:spLocks noChangeArrowheads="1"/>
          </p:cNvSpPr>
          <p:nvPr/>
        </p:nvSpPr>
        <p:spPr bwMode="auto">
          <a:xfrm>
            <a:off x="4497388" y="2997200"/>
            <a:ext cx="7191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b-NO" sz="1400" b="1"/>
              <a:t>HiST /</a:t>
            </a:r>
          </a:p>
          <a:p>
            <a:pPr eaLnBrk="1" hangingPunct="1"/>
            <a:r>
              <a:rPr lang="nb-NO" sz="1400" b="1"/>
              <a:t>ECDE</a:t>
            </a:r>
          </a:p>
        </p:txBody>
      </p:sp>
      <p:sp>
        <p:nvSpPr>
          <p:cNvPr id="3079" name="TekstSylinder 7"/>
          <p:cNvSpPr txBox="1">
            <a:spLocks noChangeArrowheads="1"/>
          </p:cNvSpPr>
          <p:nvPr/>
        </p:nvSpPr>
        <p:spPr bwMode="auto">
          <a:xfrm>
            <a:off x="1619250" y="2636838"/>
            <a:ext cx="1944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b-NO" sz="1400" b="1"/>
              <a:t>NTNU / Vitensenteret</a:t>
            </a:r>
          </a:p>
        </p:txBody>
      </p:sp>
      <p:sp>
        <p:nvSpPr>
          <p:cNvPr id="3080" name="TekstSylinder 8"/>
          <p:cNvSpPr txBox="1">
            <a:spLocks noChangeArrowheads="1"/>
          </p:cNvSpPr>
          <p:nvPr/>
        </p:nvSpPr>
        <p:spPr bwMode="auto">
          <a:xfrm>
            <a:off x="3743325" y="1484313"/>
            <a:ext cx="1189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b-NO" sz="1400" b="1"/>
              <a:t>Trondheim</a:t>
            </a:r>
          </a:p>
          <a:p>
            <a:pPr eaLnBrk="1" hangingPunct="1"/>
            <a:r>
              <a:rPr lang="nb-NO" sz="1400" b="1"/>
              <a:t>kommune</a:t>
            </a:r>
          </a:p>
        </p:txBody>
      </p:sp>
      <p:sp>
        <p:nvSpPr>
          <p:cNvPr id="3081" name="TekstSylinder 9"/>
          <p:cNvSpPr txBox="1">
            <a:spLocks noChangeArrowheads="1"/>
          </p:cNvSpPr>
          <p:nvPr/>
        </p:nvSpPr>
        <p:spPr bwMode="auto">
          <a:xfrm>
            <a:off x="5364163" y="1746250"/>
            <a:ext cx="1079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b-NO" sz="1400" b="1"/>
              <a:t>Trøndelag</a:t>
            </a:r>
          </a:p>
          <a:p>
            <a:pPr eaLnBrk="1" hangingPunct="1"/>
            <a:r>
              <a:rPr lang="nb-NO" sz="1400" b="1"/>
              <a:t>teater</a:t>
            </a:r>
          </a:p>
        </p:txBody>
      </p:sp>
      <p:sp>
        <p:nvSpPr>
          <p:cNvPr id="3082" name="TekstSylinder 10"/>
          <p:cNvSpPr txBox="1">
            <a:spLocks noChangeArrowheads="1"/>
          </p:cNvSpPr>
          <p:nvPr/>
        </p:nvSpPr>
        <p:spPr bwMode="auto">
          <a:xfrm>
            <a:off x="6443663" y="5661025"/>
            <a:ext cx="5762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b-NO" sz="1400" b="1"/>
              <a:t>TK /</a:t>
            </a:r>
          </a:p>
          <a:p>
            <a:pPr eaLnBrk="1" hangingPunct="1"/>
            <a:r>
              <a:rPr lang="nb-NO" sz="1400" b="1"/>
              <a:t>SiT?</a:t>
            </a:r>
          </a:p>
        </p:txBody>
      </p:sp>
      <p:sp>
        <p:nvSpPr>
          <p:cNvPr id="3083" name="TekstSylinder 11"/>
          <p:cNvSpPr txBox="1">
            <a:spLocks noChangeArrowheads="1"/>
          </p:cNvSpPr>
          <p:nvPr/>
        </p:nvSpPr>
        <p:spPr bwMode="auto">
          <a:xfrm>
            <a:off x="5580063" y="5732463"/>
            <a:ext cx="720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b-NO" sz="1400" b="1"/>
              <a:t>HiST /</a:t>
            </a:r>
          </a:p>
          <a:p>
            <a:pPr eaLnBrk="1" hangingPunct="1"/>
            <a:r>
              <a:rPr lang="nb-NO" sz="1400" b="1"/>
              <a:t>SB</a:t>
            </a:r>
          </a:p>
        </p:txBody>
      </p:sp>
    </p:spTree>
    <p:extLst>
      <p:ext uri="{BB962C8B-B14F-4D97-AF65-F5344CB8AC3E}">
        <p14:creationId xmlns:p14="http://schemas.microsoft.com/office/powerpoint/2010/main" val="3728101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8913"/>
            <a:ext cx="7772400" cy="71437"/>
          </a:xfrm>
        </p:spPr>
        <p:txBody>
          <a:bodyPr/>
          <a:lstStyle/>
          <a:p>
            <a:endParaRPr lang="nb-NO" sz="400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3375"/>
            <a:ext cx="6400800" cy="71438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nb-NO" sz="900"/>
          </a:p>
        </p:txBody>
      </p:sp>
      <p:pic>
        <p:nvPicPr>
          <p:cNvPr id="59396" name="Picture 4" descr="Fase 2, 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67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960356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 idx="4294967295"/>
          </p:nvPr>
        </p:nvSpPr>
        <p:spPr>
          <a:xfrm>
            <a:off x="509588" y="287338"/>
            <a:ext cx="8166100" cy="1081087"/>
          </a:xfrm>
        </p:spPr>
        <p:txBody>
          <a:bodyPr/>
          <a:lstStyle/>
          <a:p>
            <a:r>
              <a:rPr lang="nb-NO" smtClean="0"/>
              <a:t>En klynge med verdi for regionen</a:t>
            </a:r>
          </a:p>
        </p:txBody>
      </p:sp>
      <p:pic>
        <p:nvPicPr>
          <p:cNvPr id="33794" name="Picture 3" descr="b=7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557338"/>
            <a:ext cx="7848600" cy="407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5"/>
          <p:cNvSpPr>
            <a:spLocks noChangeArrowheads="1"/>
          </p:cNvSpPr>
          <p:nvPr/>
        </p:nvSpPr>
        <p:spPr bwMode="auto">
          <a:xfrm>
            <a:off x="3276600" y="3284538"/>
            <a:ext cx="2808288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nb-NO"/>
              <a:t>TØH + Innovasjonssenter</a:t>
            </a:r>
          </a:p>
        </p:txBody>
      </p:sp>
      <p:sp>
        <p:nvSpPr>
          <p:cNvPr id="33796" name="AutoShape 7"/>
          <p:cNvSpPr>
            <a:spLocks noChangeArrowheads="1"/>
          </p:cNvSpPr>
          <p:nvPr/>
        </p:nvSpPr>
        <p:spPr bwMode="auto">
          <a:xfrm>
            <a:off x="4716463" y="1989138"/>
            <a:ext cx="142875" cy="1079500"/>
          </a:xfrm>
          <a:prstGeom prst="upArrow">
            <a:avLst>
              <a:gd name="adj1" fmla="val 50000"/>
              <a:gd name="adj2" fmla="val 1888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nb-NO"/>
          </a:p>
        </p:txBody>
      </p:sp>
      <p:sp>
        <p:nvSpPr>
          <p:cNvPr id="33797" name="AutoShape 9"/>
          <p:cNvSpPr>
            <a:spLocks noChangeArrowheads="1"/>
          </p:cNvSpPr>
          <p:nvPr/>
        </p:nvSpPr>
        <p:spPr bwMode="auto">
          <a:xfrm>
            <a:off x="1692275" y="3500438"/>
            <a:ext cx="1295400" cy="144462"/>
          </a:xfrm>
          <a:prstGeom prst="leftArrow">
            <a:avLst>
              <a:gd name="adj1" fmla="val 50000"/>
              <a:gd name="adj2" fmla="val 22417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33798" name="Text Box 10"/>
          <p:cNvSpPr txBox="1">
            <a:spLocks noChangeArrowheads="1"/>
          </p:cNvSpPr>
          <p:nvPr/>
        </p:nvSpPr>
        <p:spPr bwMode="auto">
          <a:xfrm>
            <a:off x="250825" y="3716338"/>
            <a:ext cx="1555750" cy="641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/>
              <a:t>ØYA:</a:t>
            </a:r>
          </a:p>
          <a:p>
            <a:r>
              <a:rPr lang="nb-NO"/>
              <a:t>Helseklyngen</a:t>
            </a:r>
          </a:p>
        </p:txBody>
      </p:sp>
      <p:sp>
        <p:nvSpPr>
          <p:cNvPr id="33799" name="Text Box 11"/>
          <p:cNvSpPr txBox="1">
            <a:spLocks noChangeArrowheads="1"/>
          </p:cNvSpPr>
          <p:nvPr/>
        </p:nvSpPr>
        <p:spPr bwMode="auto">
          <a:xfrm>
            <a:off x="3419475" y="1412875"/>
            <a:ext cx="2127250" cy="3667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/>
              <a:t>NTNU Gløshaugen</a:t>
            </a:r>
          </a:p>
        </p:txBody>
      </p:sp>
      <p:sp>
        <p:nvSpPr>
          <p:cNvPr id="33800" name="Text Box 12"/>
          <p:cNvSpPr txBox="1">
            <a:spLocks noChangeArrowheads="1"/>
          </p:cNvSpPr>
          <p:nvPr/>
        </p:nvSpPr>
        <p:spPr bwMode="auto">
          <a:xfrm>
            <a:off x="250825" y="2565400"/>
            <a:ext cx="3067050" cy="641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/>
              <a:t>Kalvskinnet:</a:t>
            </a:r>
          </a:p>
          <a:p>
            <a:r>
              <a:rPr lang="nb-NO"/>
              <a:t>Teknologi, lærer, informatikk</a:t>
            </a:r>
          </a:p>
        </p:txBody>
      </p:sp>
      <p:sp>
        <p:nvSpPr>
          <p:cNvPr id="33801" name="Text Box 14"/>
          <p:cNvSpPr txBox="1">
            <a:spLocks noChangeArrowheads="1"/>
          </p:cNvSpPr>
          <p:nvPr/>
        </p:nvSpPr>
        <p:spPr bwMode="auto">
          <a:xfrm>
            <a:off x="7092950" y="3357563"/>
            <a:ext cx="1720850" cy="641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/>
              <a:t>Næringsliv</a:t>
            </a:r>
          </a:p>
          <a:p>
            <a:r>
              <a:rPr lang="nb-NO"/>
              <a:t>Offentlig sektor</a:t>
            </a:r>
          </a:p>
        </p:txBody>
      </p:sp>
      <p:sp>
        <p:nvSpPr>
          <p:cNvPr id="33802" name="AutoShape 15"/>
          <p:cNvSpPr>
            <a:spLocks noChangeArrowheads="1"/>
          </p:cNvSpPr>
          <p:nvPr/>
        </p:nvSpPr>
        <p:spPr bwMode="auto">
          <a:xfrm>
            <a:off x="6300788" y="3573463"/>
            <a:ext cx="792162" cy="142875"/>
          </a:xfrm>
          <a:prstGeom prst="rightArrow">
            <a:avLst>
              <a:gd name="adj1" fmla="val 50000"/>
              <a:gd name="adj2" fmla="val 1386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33803" name="Text Box 16"/>
          <p:cNvSpPr txBox="1">
            <a:spLocks noChangeArrowheads="1"/>
          </p:cNvSpPr>
          <p:nvPr/>
        </p:nvSpPr>
        <p:spPr bwMode="auto">
          <a:xfrm>
            <a:off x="3851275" y="5373688"/>
            <a:ext cx="2254250" cy="9159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/>
              <a:t>Regionale aktører</a:t>
            </a:r>
          </a:p>
          <a:p>
            <a:pPr>
              <a:buFontTx/>
              <a:buChar char="-"/>
            </a:pPr>
            <a:r>
              <a:rPr lang="nb-NO"/>
              <a:t>Kommuner</a:t>
            </a:r>
          </a:p>
          <a:p>
            <a:pPr>
              <a:buFontTx/>
              <a:buChar char="-"/>
            </a:pPr>
            <a:r>
              <a:rPr lang="nb-NO"/>
              <a:t>Regionalt arbeidsliv</a:t>
            </a:r>
          </a:p>
        </p:txBody>
      </p:sp>
      <p:sp>
        <p:nvSpPr>
          <p:cNvPr id="33804" name="AutoShape 17"/>
          <p:cNvSpPr>
            <a:spLocks noChangeArrowheads="1"/>
          </p:cNvSpPr>
          <p:nvPr/>
        </p:nvSpPr>
        <p:spPr bwMode="auto">
          <a:xfrm>
            <a:off x="4716463" y="4076700"/>
            <a:ext cx="144462" cy="1081088"/>
          </a:xfrm>
          <a:prstGeom prst="downArrow">
            <a:avLst>
              <a:gd name="adj1" fmla="val 50000"/>
              <a:gd name="adj2" fmla="val 1870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247</Words>
  <Application>Microsoft Office PowerPoint</Application>
  <PresentationFormat>Skjermfremvisning (4:3)</PresentationFormat>
  <Paragraphs>68</Paragraphs>
  <Slides>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7" baseType="lpstr">
      <vt:lpstr>Office-tema</vt:lpstr>
      <vt:lpstr>PowerPoint-presentasjon</vt:lpstr>
      <vt:lpstr>PowerPoint-presentasjon</vt:lpstr>
      <vt:lpstr>Målbildet: HiST: et nasjonalt/internasjonalt attraktiv sted å studere/arbeide</vt:lpstr>
      <vt:lpstr>Prosjekter / eiendommer Kalvskinnet, </vt:lpstr>
      <vt:lpstr>PowerPoint-presentasjon</vt:lpstr>
      <vt:lpstr>En klynge med verdi for regionen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Perioden 2012-2014: Vekst og endringsarbeid</dc:title>
  <dc:creator/>
  <cp:lastModifiedBy/>
  <cp:revision>64</cp:revision>
  <dcterms:created xsi:type="dcterms:W3CDTF">2011-11-14T08:28:30Z</dcterms:created>
  <dcterms:modified xsi:type="dcterms:W3CDTF">2012-08-16T06:59:23Z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TC101743279990</vt:lpwstr>
  </property>
</Properties>
</file>